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5"/>
  </p:notesMasterIdLst>
  <p:sldIdLst>
    <p:sldId id="520" r:id="rId2"/>
    <p:sldId id="415" r:id="rId3"/>
    <p:sldId id="266" r:id="rId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/>
    <p:restoredTop sz="94069" autoAdjust="0"/>
  </p:normalViewPr>
  <p:slideViewPr>
    <p:cSldViewPr snapToGrid="0" snapToObjects="1">
      <p:cViewPr varScale="1">
        <p:scale>
          <a:sx n="118" d="100"/>
          <a:sy n="118" d="100"/>
        </p:scale>
        <p:origin x="35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BA985-A9D6-4337-BE2E-7FCBA373648F}" type="doc">
      <dgm:prSet loTypeId="urn:microsoft.com/office/officeart/2008/layout/AlternatingHexagons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9B71B38B-2AFF-4C8C-BAFE-996943FFFF51}">
      <dgm:prSet phldrT="[Testo]" custT="1"/>
      <dgm:spPr>
        <a:solidFill>
          <a:schemeClr val="accent1"/>
        </a:solidFill>
      </dgm:spPr>
      <dgm:t>
        <a:bodyPr/>
        <a:lstStyle/>
        <a:p>
          <a:r>
            <a:rPr lang="it-IT" sz="1400" b="1" cap="small" baseline="0" dirty="0">
              <a:latin typeface="Century Gothic" panose="020B0502020202020204" pitchFamily="34" charset="0"/>
            </a:rPr>
            <a:t>Competenze digitali</a:t>
          </a:r>
        </a:p>
      </dgm:t>
    </dgm:pt>
    <dgm:pt modelId="{18816825-5728-46A1-9B77-269C7A972D02}" type="parTrans" cxnId="{E68F7D9E-E38F-43A3-BF04-9C866D842134}">
      <dgm:prSet/>
      <dgm:spPr/>
      <dgm:t>
        <a:bodyPr/>
        <a:lstStyle/>
        <a:p>
          <a:endParaRPr lang="it-IT"/>
        </a:p>
      </dgm:t>
    </dgm:pt>
    <dgm:pt modelId="{C7BDD750-FC15-4B2C-A2CD-5CB4F5DF6A8C}" type="sibTrans" cxnId="{E68F7D9E-E38F-43A3-BF04-9C866D842134}">
      <dgm:prSet custT="1"/>
      <dgm:spPr>
        <a:solidFill>
          <a:schemeClr val="accent2"/>
        </a:solidFill>
      </dgm:spPr>
      <dgm:t>
        <a:bodyPr/>
        <a:lstStyle/>
        <a:p>
          <a:r>
            <a:rPr lang="it-IT" sz="1400" b="1" cap="small" baseline="0" dirty="0">
              <a:latin typeface="Century Gothic" panose="020B0502020202020204" pitchFamily="34" charset="0"/>
            </a:rPr>
            <a:t>Infrastrutture fisiche e immateriali</a:t>
          </a:r>
        </a:p>
      </dgm:t>
    </dgm:pt>
    <dgm:pt modelId="{00A31A4D-C706-4E4B-BA60-CCBE036821C3}">
      <dgm:prSet custT="1"/>
      <dgm:spPr>
        <a:solidFill>
          <a:schemeClr val="accent3"/>
        </a:solidFill>
      </dgm:spPr>
      <dgm:t>
        <a:bodyPr/>
        <a:lstStyle/>
        <a:p>
          <a:r>
            <a:rPr lang="it-IT" sz="1400" b="1" cap="small" baseline="0" dirty="0">
              <a:latin typeface="Century Gothic" panose="020B0502020202020204" pitchFamily="34" charset="0"/>
            </a:rPr>
            <a:t>Servizi innovativi</a:t>
          </a:r>
        </a:p>
      </dgm:t>
    </dgm:pt>
    <dgm:pt modelId="{FB62AD13-4D9B-4C63-9BD0-846CC85ADD93}" type="sibTrans" cxnId="{D6893F04-2CDD-447C-A43C-EB31F6C938A7}">
      <dgm:prSet/>
      <dgm:spPr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  <a:contourClr>
            <a:schemeClr val="bg1"/>
          </a:contourClr>
        </a:sp3d>
      </dgm:spPr>
      <dgm:t>
        <a:bodyPr/>
        <a:lstStyle/>
        <a:p>
          <a:endParaRPr lang="it-IT"/>
        </a:p>
      </dgm:t>
    </dgm:pt>
    <dgm:pt modelId="{D0D7C9B0-FD95-4C78-B949-9C42F0B5535C}" type="parTrans" cxnId="{D6893F04-2CDD-447C-A43C-EB31F6C938A7}">
      <dgm:prSet/>
      <dgm:spPr/>
      <dgm:t>
        <a:bodyPr/>
        <a:lstStyle/>
        <a:p>
          <a:endParaRPr lang="it-IT"/>
        </a:p>
      </dgm:t>
    </dgm:pt>
    <dgm:pt modelId="{C7FCAA50-A45D-47FA-B73D-2DDCADEB6EEC}" type="pres">
      <dgm:prSet presAssocID="{F38BA985-A9D6-4337-BE2E-7FCBA373648F}" presName="Name0" presStyleCnt="0">
        <dgm:presLayoutVars>
          <dgm:chMax/>
          <dgm:chPref/>
          <dgm:dir/>
          <dgm:animLvl val="lvl"/>
        </dgm:presLayoutVars>
      </dgm:prSet>
      <dgm:spPr/>
    </dgm:pt>
    <dgm:pt modelId="{4FE8FF99-7C43-40CF-8113-F5366DC685CE}" type="pres">
      <dgm:prSet presAssocID="{9B71B38B-2AFF-4C8C-BAFE-996943FFFF51}" presName="composite" presStyleCnt="0"/>
      <dgm:spPr/>
    </dgm:pt>
    <dgm:pt modelId="{FD50C0AF-5431-4040-AE5A-952F9B953939}" type="pres">
      <dgm:prSet presAssocID="{9B71B38B-2AFF-4C8C-BAFE-996943FFFF51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F79287C1-E8CE-4C53-8BD3-F22C903DCB02}" type="pres">
      <dgm:prSet presAssocID="{9B71B38B-2AFF-4C8C-BAFE-996943FFFF5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402AFB0-8B47-482E-9D52-761A666982F5}" type="pres">
      <dgm:prSet presAssocID="{9B71B38B-2AFF-4C8C-BAFE-996943FFFF51}" presName="BalanceSpacing" presStyleCnt="0"/>
      <dgm:spPr/>
    </dgm:pt>
    <dgm:pt modelId="{6E727783-73A2-4790-86C1-84C4D383C8A0}" type="pres">
      <dgm:prSet presAssocID="{9B71B38B-2AFF-4C8C-BAFE-996943FFFF51}" presName="BalanceSpacing1" presStyleCnt="0"/>
      <dgm:spPr/>
    </dgm:pt>
    <dgm:pt modelId="{0D650271-B936-4823-B21F-2F5370712826}" type="pres">
      <dgm:prSet presAssocID="{C7BDD750-FC15-4B2C-A2CD-5CB4F5DF6A8C}" presName="Accent1Text" presStyleLbl="node1" presStyleIdx="1" presStyleCnt="4"/>
      <dgm:spPr/>
    </dgm:pt>
    <dgm:pt modelId="{FAEA5816-E734-4ED1-A326-A8C092CB7B98}" type="pres">
      <dgm:prSet presAssocID="{C7BDD750-FC15-4B2C-A2CD-5CB4F5DF6A8C}" presName="spaceBetweenRectangles" presStyleCnt="0"/>
      <dgm:spPr/>
    </dgm:pt>
    <dgm:pt modelId="{E5639EB4-3D8B-4368-8EC4-C0F45DC13074}" type="pres">
      <dgm:prSet presAssocID="{00A31A4D-C706-4E4B-BA60-CCBE036821C3}" presName="composite" presStyleCnt="0"/>
      <dgm:spPr/>
    </dgm:pt>
    <dgm:pt modelId="{8C3DB3ED-CB6F-4CE2-B75D-739FFD2DE17B}" type="pres">
      <dgm:prSet presAssocID="{00A31A4D-C706-4E4B-BA60-CCBE036821C3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006EB0A-0725-446A-8EF3-4E13CDE46B83}" type="pres">
      <dgm:prSet presAssocID="{00A31A4D-C706-4E4B-BA60-CCBE036821C3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894E875-61D3-471E-ABC6-0A7ECB771330}" type="pres">
      <dgm:prSet presAssocID="{00A31A4D-C706-4E4B-BA60-CCBE036821C3}" presName="BalanceSpacing" presStyleCnt="0"/>
      <dgm:spPr/>
    </dgm:pt>
    <dgm:pt modelId="{2B9C4A06-5369-4839-8E7A-29045F718E71}" type="pres">
      <dgm:prSet presAssocID="{00A31A4D-C706-4E4B-BA60-CCBE036821C3}" presName="BalanceSpacing1" presStyleCnt="0"/>
      <dgm:spPr/>
    </dgm:pt>
    <dgm:pt modelId="{DCCA8146-B12F-40DA-AF4B-53DABDEAE764}" type="pres">
      <dgm:prSet presAssocID="{FB62AD13-4D9B-4C63-9BD0-846CC85ADD93}" presName="Accent1Text" presStyleLbl="node1" presStyleIdx="3" presStyleCnt="4"/>
      <dgm:spPr/>
    </dgm:pt>
  </dgm:ptLst>
  <dgm:cxnLst>
    <dgm:cxn modelId="{D6893F04-2CDD-447C-A43C-EB31F6C938A7}" srcId="{F38BA985-A9D6-4337-BE2E-7FCBA373648F}" destId="{00A31A4D-C706-4E4B-BA60-CCBE036821C3}" srcOrd="1" destOrd="0" parTransId="{D0D7C9B0-FD95-4C78-B949-9C42F0B5535C}" sibTransId="{FB62AD13-4D9B-4C63-9BD0-846CC85ADD93}"/>
    <dgm:cxn modelId="{8424B430-040C-4D3D-8E20-59A4F03F85B3}" type="presOf" srcId="{F38BA985-A9D6-4337-BE2E-7FCBA373648F}" destId="{C7FCAA50-A45D-47FA-B73D-2DDCADEB6EEC}" srcOrd="0" destOrd="0" presId="urn:microsoft.com/office/officeart/2008/layout/AlternatingHexagons"/>
    <dgm:cxn modelId="{FCCC4A38-E18A-4B7A-A175-3B186BAE2D37}" type="presOf" srcId="{00A31A4D-C706-4E4B-BA60-CCBE036821C3}" destId="{8C3DB3ED-CB6F-4CE2-B75D-739FFD2DE17B}" srcOrd="0" destOrd="0" presId="urn:microsoft.com/office/officeart/2008/layout/AlternatingHexagons"/>
    <dgm:cxn modelId="{E68F7D9E-E38F-43A3-BF04-9C866D842134}" srcId="{F38BA985-A9D6-4337-BE2E-7FCBA373648F}" destId="{9B71B38B-2AFF-4C8C-BAFE-996943FFFF51}" srcOrd="0" destOrd="0" parTransId="{18816825-5728-46A1-9B77-269C7A972D02}" sibTransId="{C7BDD750-FC15-4B2C-A2CD-5CB4F5DF6A8C}"/>
    <dgm:cxn modelId="{B4056DA6-1480-4C5C-84C7-BA4426FF41A3}" type="presOf" srcId="{C7BDD750-FC15-4B2C-A2CD-5CB4F5DF6A8C}" destId="{0D650271-B936-4823-B21F-2F5370712826}" srcOrd="0" destOrd="0" presId="urn:microsoft.com/office/officeart/2008/layout/AlternatingHexagons"/>
    <dgm:cxn modelId="{147B7ECB-49EB-4D01-BC05-4D55F04DE6E8}" type="presOf" srcId="{9B71B38B-2AFF-4C8C-BAFE-996943FFFF51}" destId="{FD50C0AF-5431-4040-AE5A-952F9B953939}" srcOrd="0" destOrd="0" presId="urn:microsoft.com/office/officeart/2008/layout/AlternatingHexagons"/>
    <dgm:cxn modelId="{086ED3CE-5234-4995-B237-5AAEE84A1479}" type="presOf" srcId="{FB62AD13-4D9B-4C63-9BD0-846CC85ADD93}" destId="{DCCA8146-B12F-40DA-AF4B-53DABDEAE764}" srcOrd="0" destOrd="0" presId="urn:microsoft.com/office/officeart/2008/layout/AlternatingHexagons"/>
    <dgm:cxn modelId="{C6C5EE1D-FB58-43B1-8EC4-30B4EA8CDE08}" type="presParOf" srcId="{C7FCAA50-A45D-47FA-B73D-2DDCADEB6EEC}" destId="{4FE8FF99-7C43-40CF-8113-F5366DC685CE}" srcOrd="0" destOrd="0" presId="urn:microsoft.com/office/officeart/2008/layout/AlternatingHexagons"/>
    <dgm:cxn modelId="{F9B535CA-D0BA-47F6-AE6F-2E7E9ADB9583}" type="presParOf" srcId="{4FE8FF99-7C43-40CF-8113-F5366DC685CE}" destId="{FD50C0AF-5431-4040-AE5A-952F9B953939}" srcOrd="0" destOrd="0" presId="urn:microsoft.com/office/officeart/2008/layout/AlternatingHexagons"/>
    <dgm:cxn modelId="{B9A9065E-04A2-405D-A514-7E2903ACC8E3}" type="presParOf" srcId="{4FE8FF99-7C43-40CF-8113-F5366DC685CE}" destId="{F79287C1-E8CE-4C53-8BD3-F22C903DCB02}" srcOrd="1" destOrd="0" presId="urn:microsoft.com/office/officeart/2008/layout/AlternatingHexagons"/>
    <dgm:cxn modelId="{EDAFF999-2422-48C3-A565-45424F88527E}" type="presParOf" srcId="{4FE8FF99-7C43-40CF-8113-F5366DC685CE}" destId="{A402AFB0-8B47-482E-9D52-761A666982F5}" srcOrd="2" destOrd="0" presId="urn:microsoft.com/office/officeart/2008/layout/AlternatingHexagons"/>
    <dgm:cxn modelId="{FEA7B0BC-1685-42DB-AB38-7A21CC8AE1A8}" type="presParOf" srcId="{4FE8FF99-7C43-40CF-8113-F5366DC685CE}" destId="{6E727783-73A2-4790-86C1-84C4D383C8A0}" srcOrd="3" destOrd="0" presId="urn:microsoft.com/office/officeart/2008/layout/AlternatingHexagons"/>
    <dgm:cxn modelId="{2DB78178-EA28-460E-B9E9-0FD317007E86}" type="presParOf" srcId="{4FE8FF99-7C43-40CF-8113-F5366DC685CE}" destId="{0D650271-B936-4823-B21F-2F5370712826}" srcOrd="4" destOrd="0" presId="urn:microsoft.com/office/officeart/2008/layout/AlternatingHexagons"/>
    <dgm:cxn modelId="{33087132-9446-4581-B78F-1C96BCE683C1}" type="presParOf" srcId="{C7FCAA50-A45D-47FA-B73D-2DDCADEB6EEC}" destId="{FAEA5816-E734-4ED1-A326-A8C092CB7B98}" srcOrd="1" destOrd="0" presId="urn:microsoft.com/office/officeart/2008/layout/AlternatingHexagons"/>
    <dgm:cxn modelId="{FE5261AB-D74F-4D0C-B97D-B7B8BAD7AC42}" type="presParOf" srcId="{C7FCAA50-A45D-47FA-B73D-2DDCADEB6EEC}" destId="{E5639EB4-3D8B-4368-8EC4-C0F45DC13074}" srcOrd="2" destOrd="0" presId="urn:microsoft.com/office/officeart/2008/layout/AlternatingHexagons"/>
    <dgm:cxn modelId="{7E47FCF0-89AE-4926-A634-5F41242FC5B9}" type="presParOf" srcId="{E5639EB4-3D8B-4368-8EC4-C0F45DC13074}" destId="{8C3DB3ED-CB6F-4CE2-B75D-739FFD2DE17B}" srcOrd="0" destOrd="0" presId="urn:microsoft.com/office/officeart/2008/layout/AlternatingHexagons"/>
    <dgm:cxn modelId="{EFA508A2-DBB5-472E-9786-F5FF2C7801AF}" type="presParOf" srcId="{E5639EB4-3D8B-4368-8EC4-C0F45DC13074}" destId="{6006EB0A-0725-446A-8EF3-4E13CDE46B83}" srcOrd="1" destOrd="0" presId="urn:microsoft.com/office/officeart/2008/layout/AlternatingHexagons"/>
    <dgm:cxn modelId="{3A35B606-9D0D-409C-91D0-C2CD1270C36D}" type="presParOf" srcId="{E5639EB4-3D8B-4368-8EC4-C0F45DC13074}" destId="{D894E875-61D3-471E-ABC6-0A7ECB771330}" srcOrd="2" destOrd="0" presId="urn:microsoft.com/office/officeart/2008/layout/AlternatingHexagons"/>
    <dgm:cxn modelId="{82BDE509-ABF2-4397-89F3-C5E518A3F751}" type="presParOf" srcId="{E5639EB4-3D8B-4368-8EC4-C0F45DC13074}" destId="{2B9C4A06-5369-4839-8E7A-29045F718E71}" srcOrd="3" destOrd="0" presId="urn:microsoft.com/office/officeart/2008/layout/AlternatingHexagons"/>
    <dgm:cxn modelId="{CCFEBAA3-34DD-4523-8A71-689D1269568C}" type="presParOf" srcId="{E5639EB4-3D8B-4368-8EC4-C0F45DC13074}" destId="{DCCA8146-B12F-40DA-AF4B-53DABDEAE76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0C0AF-5431-4040-AE5A-952F9B953939}">
      <dsp:nvSpPr>
        <dsp:cNvPr id="0" name=""/>
        <dsp:cNvSpPr/>
      </dsp:nvSpPr>
      <dsp:spPr>
        <a:xfrm rot="5400000">
          <a:off x="3450046" y="548980"/>
          <a:ext cx="2265891" cy="1971325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cap="small" baseline="0" dirty="0">
              <a:latin typeface="Century Gothic" panose="020B0502020202020204" pitchFamily="34" charset="0"/>
            </a:rPr>
            <a:t>Competenze digitali</a:t>
          </a:r>
        </a:p>
      </dsp:txBody>
      <dsp:txXfrm rot="-5400000">
        <a:off x="3904527" y="754798"/>
        <a:ext cx="1356929" cy="1559689"/>
      </dsp:txXfrm>
    </dsp:sp>
    <dsp:sp modelId="{F79287C1-E8CE-4C53-8BD3-F22C903DCB02}">
      <dsp:nvSpPr>
        <dsp:cNvPr id="0" name=""/>
        <dsp:cNvSpPr/>
      </dsp:nvSpPr>
      <dsp:spPr>
        <a:xfrm>
          <a:off x="5628474" y="854876"/>
          <a:ext cx="2528734" cy="135953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50271-B936-4823-B21F-2F5370712826}">
      <dsp:nvSpPr>
        <dsp:cNvPr id="0" name=""/>
        <dsp:cNvSpPr/>
      </dsp:nvSpPr>
      <dsp:spPr>
        <a:xfrm rot="5400000">
          <a:off x="1321014" y="548980"/>
          <a:ext cx="2265891" cy="1971325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cap="small" baseline="0" dirty="0">
              <a:latin typeface="Century Gothic" panose="020B0502020202020204" pitchFamily="34" charset="0"/>
            </a:rPr>
            <a:t>Infrastrutture fisiche e immateriali</a:t>
          </a:r>
        </a:p>
      </dsp:txBody>
      <dsp:txXfrm rot="-5400000">
        <a:off x="1775495" y="754798"/>
        <a:ext cx="1356929" cy="1559689"/>
      </dsp:txXfrm>
    </dsp:sp>
    <dsp:sp modelId="{8C3DB3ED-CB6F-4CE2-B75D-739FFD2DE17B}">
      <dsp:nvSpPr>
        <dsp:cNvPr id="0" name=""/>
        <dsp:cNvSpPr/>
      </dsp:nvSpPr>
      <dsp:spPr>
        <a:xfrm rot="5400000">
          <a:off x="2381451" y="2472269"/>
          <a:ext cx="2265891" cy="1971325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cap="small" baseline="0" dirty="0">
              <a:latin typeface="Century Gothic" panose="020B0502020202020204" pitchFamily="34" charset="0"/>
            </a:rPr>
            <a:t>Servizi innovativi</a:t>
          </a:r>
        </a:p>
      </dsp:txBody>
      <dsp:txXfrm rot="-5400000">
        <a:off x="2835932" y="2678087"/>
        <a:ext cx="1356929" cy="1559689"/>
      </dsp:txXfrm>
    </dsp:sp>
    <dsp:sp modelId="{6006EB0A-0725-446A-8EF3-4E13CDE46B83}">
      <dsp:nvSpPr>
        <dsp:cNvPr id="0" name=""/>
        <dsp:cNvSpPr/>
      </dsp:nvSpPr>
      <dsp:spPr>
        <a:xfrm>
          <a:off x="0" y="2778164"/>
          <a:ext cx="2447162" cy="135953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A8146-B12F-40DA-AF4B-53DABDEAE764}">
      <dsp:nvSpPr>
        <dsp:cNvPr id="0" name=""/>
        <dsp:cNvSpPr/>
      </dsp:nvSpPr>
      <dsp:spPr>
        <a:xfrm rot="5400000">
          <a:off x="4510483" y="2472269"/>
          <a:ext cx="2265891" cy="1971325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4964964" y="2678087"/>
        <a:ext cx="1356929" cy="1559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7B88-5AAB-204A-A397-C6B52F47F18F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00253-403B-2142-AA30-EA4D6729F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89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pPr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334D819-9F07-4261-B09B-9E467E5D9002}" type="datetimeFigureOut">
              <a:rPr lang="en-US" smtClean="0"/>
              <a:pPr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1766878-3199-4EAB-94E7-2D6D11070E14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05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53EDCDE-64C1-43E5-9556-D623C0208F5E}"/>
              </a:ext>
            </a:extLst>
          </p:cNvPr>
          <p:cNvSpPr/>
          <p:nvPr/>
        </p:nvSpPr>
        <p:spPr>
          <a:xfrm>
            <a:off x="1024128" y="2180151"/>
            <a:ext cx="663630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Century Gothic" charset="0"/>
                <a:sym typeface="Candara"/>
              </a:rPr>
              <a:t>Il tessuto imprenditoriale ha bisogno di rinnovamento continuo per vincere le sfide della </a:t>
            </a:r>
            <a:r>
              <a:rPr lang="it-IT" sz="1600" b="1" dirty="0">
                <a:latin typeface="Century Gothic" charset="0"/>
                <a:sym typeface="Candara"/>
              </a:rPr>
              <a:t>trasformazione digitale </a:t>
            </a:r>
            <a:r>
              <a:rPr lang="it-IT" sz="1600" dirty="0">
                <a:latin typeface="Century Gothic" charset="0"/>
                <a:sym typeface="Candara"/>
              </a:rPr>
              <a:t>e della competitività. </a:t>
            </a:r>
          </a:p>
          <a:p>
            <a:pPr algn="just"/>
            <a:endParaRPr lang="it-IT" sz="1700" dirty="0">
              <a:latin typeface="Century Gothic" charset="0"/>
              <a:sym typeface="Candara"/>
            </a:endParaRPr>
          </a:p>
          <a:p>
            <a:pPr algn="just"/>
            <a:r>
              <a:rPr lang="it-IT" sz="1700" dirty="0">
                <a:latin typeface="Century Gothic" charset="0"/>
                <a:sym typeface="Candara"/>
              </a:rPr>
              <a:t>La policy regionale sull’innovazione è basata su azioni di stimolo al </a:t>
            </a:r>
            <a:r>
              <a:rPr lang="it-IT" sz="1700" b="1" dirty="0">
                <a:latin typeface="Century Gothic" charset="0"/>
                <a:sym typeface="Candara"/>
              </a:rPr>
              <a:t>trasferimento tecnologico</a:t>
            </a:r>
            <a:r>
              <a:rPr lang="it-IT" sz="1700" dirty="0">
                <a:latin typeface="Century Gothic" charset="0"/>
                <a:sym typeface="Candara"/>
              </a:rPr>
              <a:t>, all’</a:t>
            </a:r>
            <a:r>
              <a:rPr lang="it-IT" sz="1700" b="1" dirty="0">
                <a:latin typeface="Century Gothic" charset="0"/>
                <a:sym typeface="Candara"/>
              </a:rPr>
              <a:t>imprenditorialità innovativa, </a:t>
            </a:r>
            <a:r>
              <a:rPr lang="it-IT" sz="1700" dirty="0">
                <a:latin typeface="Century Gothic" charset="0"/>
                <a:sym typeface="Candara"/>
              </a:rPr>
              <a:t>alla </a:t>
            </a:r>
            <a:r>
              <a:rPr lang="it-IT" sz="1700" b="1" dirty="0">
                <a:latin typeface="Century Gothic" charset="0"/>
                <a:sym typeface="Candara"/>
              </a:rPr>
              <a:t>partnership pubblico-privata </a:t>
            </a:r>
            <a:r>
              <a:rPr lang="it-IT" sz="1700" dirty="0">
                <a:latin typeface="Century Gothic" charset="0"/>
                <a:sym typeface="Candara"/>
              </a:rPr>
              <a:t>e all’</a:t>
            </a:r>
            <a:r>
              <a:rPr lang="it-IT" sz="1700" b="1" dirty="0">
                <a:latin typeface="Century Gothic" charset="0"/>
                <a:sym typeface="Candara"/>
              </a:rPr>
              <a:t>open </a:t>
            </a:r>
            <a:r>
              <a:rPr lang="it-IT" sz="1700" b="1" dirty="0" err="1">
                <a:latin typeface="Century Gothic" charset="0"/>
                <a:sym typeface="Candara"/>
              </a:rPr>
              <a:t>innovation</a:t>
            </a:r>
            <a:r>
              <a:rPr lang="it-IT" dirty="0">
                <a:latin typeface="Century Gothic" charset="0"/>
                <a:sym typeface="Candara"/>
              </a:rPr>
              <a:t>. </a:t>
            </a:r>
          </a:p>
          <a:p>
            <a:pPr algn="just"/>
            <a:endParaRPr lang="it-IT" dirty="0">
              <a:latin typeface="Century Gothic" charset="0"/>
              <a:sym typeface="Candara"/>
            </a:endParaRPr>
          </a:p>
          <a:p>
            <a:pPr algn="just"/>
            <a:r>
              <a:rPr lang="it-IT" dirty="0">
                <a:latin typeface="Century Gothic" charset="0"/>
                <a:sym typeface="Candara"/>
              </a:rPr>
              <a:t>La nostra azione si sta sviluppando su </a:t>
            </a:r>
            <a:r>
              <a:rPr lang="it-IT" b="1" dirty="0">
                <a:latin typeface="Century Gothic" charset="0"/>
                <a:sym typeface="Candara"/>
              </a:rPr>
              <a:t>quattro direttrici</a:t>
            </a:r>
            <a:r>
              <a:rPr lang="it-IT" dirty="0">
                <a:latin typeface="Century Gothic" charset="0"/>
                <a:sym typeface="Candara"/>
              </a:rPr>
              <a:t>: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D47DC10-D3D6-4B8E-B94E-E4FE151A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984" y="2180151"/>
            <a:ext cx="2904216" cy="4401206"/>
          </a:xfrm>
          <a:prstGeom prst="rect">
            <a:avLst/>
          </a:prstGeom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F32B6473-4759-4CB8-BED6-395980D9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policy di innovazione per lo sviluppo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C5094F2-BE6B-43B9-838D-F698594E6B84}"/>
              </a:ext>
            </a:extLst>
          </p:cNvPr>
          <p:cNvSpPr/>
          <p:nvPr/>
        </p:nvSpPr>
        <p:spPr>
          <a:xfrm>
            <a:off x="1091682" y="4888585"/>
            <a:ext cx="61582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500" b="1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INNOVAZIONE </a:t>
            </a:r>
          </a:p>
          <a:p>
            <a:pPr algn="r"/>
            <a:r>
              <a:rPr lang="it-IT" sz="2500" b="1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COMPETITIVITA’</a:t>
            </a:r>
          </a:p>
          <a:p>
            <a:pPr algn="r"/>
            <a:r>
              <a:rPr lang="it-IT" sz="2500" b="1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SVILUPPO</a:t>
            </a:r>
          </a:p>
          <a:p>
            <a:pPr algn="r"/>
            <a:r>
              <a:rPr lang="it-IT" sz="2500" b="1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OCCUPAZIONE</a:t>
            </a:r>
          </a:p>
        </p:txBody>
      </p:sp>
    </p:spTree>
    <p:extLst>
      <p:ext uri="{BB962C8B-B14F-4D97-AF65-F5344CB8AC3E}">
        <p14:creationId xmlns:p14="http://schemas.microsoft.com/office/powerpoint/2010/main" val="285493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F0777CA5-4A0C-4BC6-9B1F-D69CF2D1E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966596"/>
              </p:ext>
            </p:extLst>
          </p:nvPr>
        </p:nvGraphicFramePr>
        <p:xfrm>
          <a:off x="2071991" y="1586285"/>
          <a:ext cx="8157209" cy="499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693D639-8232-4CA0-B611-40D1228377AF}"/>
              </a:ext>
            </a:extLst>
          </p:cNvPr>
          <p:cNvSpPr txBox="1"/>
          <p:nvPr/>
        </p:nvSpPr>
        <p:spPr>
          <a:xfrm>
            <a:off x="261852" y="2424181"/>
            <a:ext cx="3076125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2"/>
                </a:solidFill>
                <a:latin typeface="Century Gothic" panose="020B0502020202020204" pitchFamily="34" charset="0"/>
              </a:rPr>
              <a:t>Completamento Banda </a:t>
            </a:r>
            <a:r>
              <a:rPr lang="it-IT" sz="1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Ultralarga</a:t>
            </a:r>
            <a:endParaRPr lang="it-IT" sz="1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1600" dirty="0">
                <a:solidFill>
                  <a:schemeClr val="accent2"/>
                </a:solidFill>
                <a:latin typeface="Century Gothic" panose="020B0502020202020204" pitchFamily="34" charset="0"/>
              </a:rPr>
              <a:t>Sistema Informativo Campania</a:t>
            </a:r>
          </a:p>
          <a:p>
            <a:pPr algn="ctr"/>
            <a:r>
              <a:rPr lang="it-IT" sz="1600" dirty="0">
                <a:solidFill>
                  <a:schemeClr val="accent2"/>
                </a:solidFill>
                <a:latin typeface="Century Gothic" panose="020B0502020202020204" pitchFamily="34" charset="0"/>
              </a:rPr>
              <a:t>Wi-Fi nelle aree pubbliche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3E712EE-EEE9-4894-9FFE-347C9F4F5B0D}"/>
              </a:ext>
            </a:extLst>
          </p:cNvPr>
          <p:cNvSpPr txBox="1"/>
          <p:nvPr/>
        </p:nvSpPr>
        <p:spPr>
          <a:xfrm>
            <a:off x="7808066" y="2231821"/>
            <a:ext cx="3835944" cy="1708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500" dirty="0">
                <a:solidFill>
                  <a:schemeClr val="accent1"/>
                </a:solidFill>
                <a:latin typeface="Century Gothic" panose="020B0502020202020204" pitchFamily="34" charset="0"/>
              </a:rPr>
              <a:t>Protocollo MIUR/Regione Campania</a:t>
            </a:r>
          </a:p>
          <a:p>
            <a:pPr algn="ctr"/>
            <a:r>
              <a:rPr lang="it-IT" sz="1500" dirty="0">
                <a:solidFill>
                  <a:schemeClr val="accent1"/>
                </a:solidFill>
                <a:latin typeface="Century Gothic" panose="020B0502020202020204" pitchFamily="34" charset="0"/>
              </a:rPr>
              <a:t>Dottorati Industriali </a:t>
            </a:r>
          </a:p>
          <a:p>
            <a:pPr algn="ctr"/>
            <a:r>
              <a:rPr lang="it-IT" sz="1500" dirty="0">
                <a:solidFill>
                  <a:schemeClr val="accent1"/>
                </a:solidFill>
                <a:latin typeface="Century Gothic" panose="020B0502020202020204" pitchFamily="34" charset="0"/>
              </a:rPr>
              <a:t>Supporto alle Academy</a:t>
            </a:r>
          </a:p>
          <a:p>
            <a:pPr algn="ctr"/>
            <a:r>
              <a:rPr lang="it-IT" sz="1500" dirty="0">
                <a:solidFill>
                  <a:schemeClr val="accent1"/>
                </a:solidFill>
                <a:latin typeface="Century Gothic" panose="020B0502020202020204" pitchFamily="34" charset="0"/>
              </a:rPr>
              <a:t>Programma JAVA</a:t>
            </a:r>
          </a:p>
          <a:p>
            <a:pPr algn="ctr"/>
            <a:r>
              <a:rPr lang="it-IT" sz="1500" dirty="0">
                <a:solidFill>
                  <a:schemeClr val="accent1"/>
                </a:solidFill>
                <a:latin typeface="Century Gothic" panose="020B0502020202020204" pitchFamily="34" charset="0"/>
              </a:rPr>
              <a:t>Federica </a:t>
            </a:r>
            <a:r>
              <a:rPr lang="it-IT" sz="15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WebLearning</a:t>
            </a:r>
            <a:endParaRPr lang="it-IT" sz="15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15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Hackathon</a:t>
            </a:r>
            <a:r>
              <a:rPr lang="it-IT" sz="15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it-IT" sz="15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Hack.Gov</a:t>
            </a:r>
            <a:endParaRPr lang="it-IT" sz="15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15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CambiaMenti</a:t>
            </a:r>
            <a:r>
              <a:rPr lang="it-IT" sz="15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digitali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3E8B52-1721-4BB1-9D9F-755008D19717}"/>
              </a:ext>
            </a:extLst>
          </p:cNvPr>
          <p:cNvSpPr txBox="1"/>
          <p:nvPr/>
        </p:nvSpPr>
        <p:spPr>
          <a:xfrm>
            <a:off x="6740336" y="4547536"/>
            <a:ext cx="4903674" cy="18158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accent3"/>
                </a:solidFill>
                <a:latin typeface="Century Gothic" panose="020B0502020202020204" pitchFamily="34" charset="0"/>
              </a:rPr>
              <a:t>Pago PA-SPID……</a:t>
            </a:r>
          </a:p>
          <a:p>
            <a:pPr algn="ctr"/>
            <a:r>
              <a:rPr lang="it-IT" sz="1400" dirty="0">
                <a:solidFill>
                  <a:schemeClr val="accent3"/>
                </a:solidFill>
                <a:latin typeface="Century Gothic" panose="020B0502020202020204" pitchFamily="34" charset="0"/>
              </a:rPr>
              <a:t>Piattaforma di Open Innovation</a:t>
            </a:r>
            <a:br>
              <a:rPr lang="it-IT" sz="1400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it-IT" sz="1400" dirty="0">
                <a:solidFill>
                  <a:schemeClr val="accent3"/>
                </a:solidFill>
                <a:latin typeface="Century Gothic" panose="020B0502020202020204" pitchFamily="34" charset="0"/>
              </a:rPr>
              <a:t>Protocollo AGID/Regione Campania</a:t>
            </a:r>
          </a:p>
          <a:p>
            <a:pPr algn="ctr"/>
            <a:r>
              <a:rPr lang="it-IT" sz="14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Precommercial</a:t>
            </a:r>
            <a:r>
              <a:rPr lang="it-IT" sz="1400" dirty="0">
                <a:solidFill>
                  <a:schemeClr val="accent3"/>
                </a:solidFill>
                <a:latin typeface="Century Gothic" panose="020B0502020202020204" pitchFamily="34" charset="0"/>
              </a:rPr>
              <a:t> Procurement</a:t>
            </a:r>
            <a:br>
              <a:rPr lang="it-IT" sz="1400" dirty="0">
                <a:solidFill>
                  <a:schemeClr val="accent3"/>
                </a:solidFill>
                <a:latin typeface="Century Gothic" panose="020B0502020202020204" pitchFamily="34" charset="0"/>
              </a:rPr>
            </a:br>
            <a:r>
              <a:rPr lang="it-IT" sz="1400" dirty="0">
                <a:solidFill>
                  <a:schemeClr val="accent3"/>
                </a:solidFill>
                <a:latin typeface="Century Gothic" panose="020B0502020202020204" pitchFamily="34" charset="0"/>
              </a:rPr>
              <a:t>Open Data</a:t>
            </a:r>
          </a:p>
          <a:p>
            <a:pPr algn="ctr"/>
            <a:r>
              <a:rPr lang="it-IT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Sinfonia - AIDA</a:t>
            </a:r>
          </a:p>
          <a:p>
            <a:pPr algn="ctr"/>
            <a:r>
              <a:rPr lang="it-IT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Ecosistema digitale per la Cultura</a:t>
            </a:r>
          </a:p>
          <a:p>
            <a:pPr algn="ctr"/>
            <a:r>
              <a:rPr lang="it-IT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ARCCA - </a:t>
            </a:r>
            <a:r>
              <a:rPr lang="it-IT" sz="1400" b="1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ARchitettura</a:t>
            </a:r>
            <a:r>
              <a:rPr lang="it-IT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 della Conoscenza </a:t>
            </a:r>
            <a:r>
              <a:rPr lang="it-IT" sz="1400" b="1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CAmpana</a:t>
            </a:r>
            <a:endParaRPr lang="it-IT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8802E6-EBF4-4F2F-AE80-19160584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TRE PILASTRI DELLA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transformation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961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screenshot&#10;&#10;&#10;&#10;Descrizione generata automaticamente">
            <a:extLst>
              <a:ext uri="{FF2B5EF4-FFF2-40B4-BE49-F238E27FC236}">
                <a16:creationId xmlns:a16="http://schemas.microsoft.com/office/drawing/2014/main" id="{9DB376AC-3F46-0A4C-9C48-857DB3C3F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48" y="564182"/>
            <a:ext cx="5516775" cy="2828635"/>
          </a:xfrm>
          <a:prstGeom prst="rect">
            <a:avLst/>
          </a:prstGeom>
        </p:spPr>
      </p:pic>
      <p:pic>
        <p:nvPicPr>
          <p:cNvPr id="21" name="Immagine 20" descr="Immagine che contiene cielo, montagna, esterni, edificio&#10;&#10;&#10;&#10;Descrizione generata automaticamente">
            <a:extLst>
              <a:ext uri="{FF2B5EF4-FFF2-40B4-BE49-F238E27FC236}">
                <a16:creationId xmlns:a16="http://schemas.microsoft.com/office/drawing/2014/main" id="{1263156E-80CA-7241-BC7F-E614BEF45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1" y="3449790"/>
            <a:ext cx="5469941" cy="2828634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13C5C1FF-4BCD-9C45-8166-C4C6A49D9A93}"/>
              </a:ext>
            </a:extLst>
          </p:cNvPr>
          <p:cNvSpPr/>
          <p:nvPr/>
        </p:nvSpPr>
        <p:spPr>
          <a:xfrm>
            <a:off x="867747" y="410844"/>
            <a:ext cx="4717368" cy="165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500" cap="all" spc="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LA NOSTRA SFIDA è ancora QUESTA…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23577" y="2516130"/>
            <a:ext cx="4921724" cy="3762294"/>
          </a:xfrm>
        </p:spPr>
        <p:txBody>
          <a:bodyPr>
            <a:normAutofit/>
          </a:bodyPr>
          <a:lstStyle/>
          <a:p>
            <a:r>
              <a:rPr lang="it-IT" sz="2900" spc="300" dirty="0">
                <a:latin typeface="Century Gothic" panose="020B0502020202020204" pitchFamily="34" charset="0"/>
              </a:rPr>
              <a:t>Fare di Napoli </a:t>
            </a:r>
            <a:br>
              <a:rPr lang="it-IT" sz="2900" spc="300" dirty="0">
                <a:latin typeface="Century Gothic" panose="020B0502020202020204" pitchFamily="34" charset="0"/>
              </a:rPr>
            </a:br>
            <a:r>
              <a:rPr lang="it-IT" sz="2900" spc="300" dirty="0">
                <a:latin typeface="Century Gothic" panose="020B0502020202020204" pitchFamily="34" charset="0"/>
              </a:rPr>
              <a:t>– e della Campania– </a:t>
            </a:r>
          </a:p>
          <a:p>
            <a:r>
              <a:rPr lang="it-IT" sz="2900" spc="300" dirty="0">
                <a:latin typeface="Century Gothic" panose="020B0502020202020204" pitchFamily="34" charset="0"/>
              </a:rPr>
              <a:t>un hub internazionale di riferimento per la </a:t>
            </a:r>
            <a:r>
              <a:rPr lang="it-IT" sz="2900" b="1" spc="3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digital</a:t>
            </a:r>
            <a:r>
              <a:rPr lang="it-IT" sz="2900" b="1" spc="3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sz="2900" b="1" spc="3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transformation</a:t>
            </a:r>
            <a:endParaRPr lang="it-IT" sz="2900" b="1" spc="3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95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126</Words>
  <Application>Microsoft Macintosh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Calibri</vt:lpstr>
      <vt:lpstr>Candara</vt:lpstr>
      <vt:lpstr>Century Gothic</vt:lpstr>
      <vt:lpstr>Tw Cen MT</vt:lpstr>
      <vt:lpstr>Tw Cen MT Condensed</vt:lpstr>
      <vt:lpstr>Wingdings 3</vt:lpstr>
      <vt:lpstr>Integrale</vt:lpstr>
      <vt:lpstr>Le policy di innovazione per lo sviluppo</vt:lpstr>
      <vt:lpstr>TRE PILASTRI DELLA digital transformation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NUNZIA ARILLO</dc:creator>
  <cp:lastModifiedBy>Carlo Mignogna</cp:lastModifiedBy>
  <cp:revision>9</cp:revision>
  <dcterms:created xsi:type="dcterms:W3CDTF">2019-06-26T16:59:32Z</dcterms:created>
  <dcterms:modified xsi:type="dcterms:W3CDTF">2019-09-26T06:25:55Z</dcterms:modified>
</cp:coreProperties>
</file>