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21" r:id="rId2"/>
    <p:sldId id="326" r:id="rId3"/>
    <p:sldId id="325" r:id="rId4"/>
    <p:sldId id="308" r:id="rId5"/>
    <p:sldId id="309" r:id="rId6"/>
    <p:sldId id="310" r:id="rId7"/>
    <p:sldId id="311" r:id="rId8"/>
    <p:sldId id="312" r:id="rId9"/>
    <p:sldId id="314" r:id="rId10"/>
    <p:sldId id="316" r:id="rId11"/>
    <p:sldId id="303" r:id="rId12"/>
    <p:sldId id="322" r:id="rId13"/>
    <p:sldId id="394" r:id="rId14"/>
    <p:sldId id="400" r:id="rId15"/>
    <p:sldId id="392" r:id="rId16"/>
    <p:sldId id="393" r:id="rId17"/>
    <p:sldId id="395" r:id="rId18"/>
    <p:sldId id="396" r:id="rId19"/>
    <p:sldId id="397" r:id="rId20"/>
    <p:sldId id="398" r:id="rId21"/>
    <p:sldId id="399" r:id="rId22"/>
    <p:sldId id="391" r:id="rId23"/>
    <p:sldId id="270" r:id="rId24"/>
    <p:sldId id="401" r:id="rId25"/>
    <p:sldId id="300" r:id="rId26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A1A0"/>
    <a:srgbClr val="928785"/>
    <a:srgbClr val="000000"/>
    <a:srgbClr val="1C1C1C"/>
    <a:srgbClr val="06F9E0"/>
    <a:srgbClr val="4A9A9C"/>
    <a:srgbClr val="2D5E75"/>
    <a:srgbClr val="2D5875"/>
    <a:srgbClr val="3D6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802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451F6-EF69-4B37-A203-F06A6ADC8D38}" type="datetimeFigureOut">
              <a:rPr lang="en-GB" smtClean="0"/>
              <a:pPr/>
              <a:t>26/09/2019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677EA-94A6-4F54-98B1-C2E87E16AA57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344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ACCF2-BC8C-499B-8AF5-657344719E0A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125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C895E-C32C-4087-9B2A-137AE84AAED9}" type="slidenum">
              <a:rPr lang="it-IT" smtClean="0"/>
              <a:pPr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3932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C895E-C32C-4087-9B2A-137AE84AAED9}" type="slidenum">
              <a:rPr lang="it-IT" smtClean="0"/>
              <a:pPr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468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C895E-C32C-4087-9B2A-137AE84AAED9}" type="slidenum">
              <a:rPr lang="it-IT" smtClean="0"/>
              <a:pPr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205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C895E-C32C-4087-9B2A-137AE84AAED9}" type="slidenum">
              <a:rPr lang="it-IT" smtClean="0"/>
              <a:pPr/>
              <a:t>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01257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ACCF2-BC8C-499B-8AF5-657344719E0A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20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Good afternoon everybody, thank you for being</a:t>
            </a:r>
            <a:r>
              <a:rPr lang="en-GB" baseline="0" dirty="0"/>
              <a:t> here</a:t>
            </a:r>
          </a:p>
          <a:p>
            <a:r>
              <a:rPr lang="en-GB" dirty="0"/>
              <a:t>I’m going to illustrate a small part of the activities recently developed by our research</a:t>
            </a:r>
            <a:r>
              <a:rPr lang="en-GB" baseline="0" dirty="0"/>
              <a:t> group in the field of real-time simulations and physical tire modelling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ACCF2-BC8C-499B-8AF5-657344719E0A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771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C895E-C32C-4087-9B2A-137AE84AAED9}" type="slidenum">
              <a:rPr lang="it-IT" smtClean="0"/>
              <a:pPr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8917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C895E-C32C-4087-9B2A-137AE84AAED9}" type="slidenum">
              <a:rPr lang="it-IT" smtClean="0"/>
              <a:pPr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8641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C895E-C32C-4087-9B2A-137AE84AAED9}" type="slidenum">
              <a:rPr lang="it-IT" smtClean="0"/>
              <a:pPr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3954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C895E-C32C-4087-9B2A-137AE84AAED9}" type="slidenum">
              <a:rPr lang="it-IT" smtClean="0"/>
              <a:pPr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6033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C895E-C32C-4087-9B2A-137AE84AAED9}" type="slidenum">
              <a:rPr lang="it-IT" smtClean="0"/>
              <a:pPr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6405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C895E-C32C-4087-9B2A-137AE84AAED9}" type="slidenum">
              <a:rPr lang="it-IT" smtClean="0"/>
              <a:pPr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0643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A1CD-3E39-42BF-804E-361AC466E7B6}" type="datetimeFigureOut">
              <a:rPr lang="en-GB" smtClean="0"/>
              <a:pPr/>
              <a:t>26/09/2019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88050-4DDA-4F8E-AE5D-EFCCE2F62E00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A1CD-3E39-42BF-804E-361AC466E7B6}" type="datetimeFigureOut">
              <a:rPr lang="en-GB" smtClean="0"/>
              <a:pPr/>
              <a:t>26/09/2019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88050-4DDA-4F8E-AE5D-EFCCE2F62E00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A1CD-3E39-42BF-804E-361AC466E7B6}" type="datetimeFigureOut">
              <a:rPr lang="en-GB" smtClean="0"/>
              <a:pPr/>
              <a:t>26/09/2019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88050-4DDA-4F8E-AE5D-EFCCE2F62E00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A1CD-3E39-42BF-804E-361AC466E7B6}" type="datetimeFigureOut">
              <a:rPr lang="en-GB" smtClean="0"/>
              <a:pPr/>
              <a:t>26/09/2019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88050-4DDA-4F8E-AE5D-EFCCE2F62E00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A1CD-3E39-42BF-804E-361AC466E7B6}" type="datetimeFigureOut">
              <a:rPr lang="en-GB" smtClean="0"/>
              <a:pPr/>
              <a:t>26/09/2019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88050-4DDA-4F8E-AE5D-EFCCE2F62E00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A1CD-3E39-42BF-804E-361AC466E7B6}" type="datetimeFigureOut">
              <a:rPr lang="en-GB" smtClean="0"/>
              <a:pPr/>
              <a:t>26/09/2019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88050-4DDA-4F8E-AE5D-EFCCE2F62E00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A1CD-3E39-42BF-804E-361AC466E7B6}" type="datetimeFigureOut">
              <a:rPr lang="en-GB" smtClean="0"/>
              <a:pPr/>
              <a:t>26/09/2019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88050-4DDA-4F8E-AE5D-EFCCE2F62E00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A1CD-3E39-42BF-804E-361AC466E7B6}" type="datetimeFigureOut">
              <a:rPr lang="en-GB" smtClean="0"/>
              <a:pPr/>
              <a:t>26/09/2019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88050-4DDA-4F8E-AE5D-EFCCE2F62E00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A1CD-3E39-42BF-804E-361AC466E7B6}" type="datetimeFigureOut">
              <a:rPr lang="en-GB" smtClean="0"/>
              <a:pPr/>
              <a:t>26/09/2019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88050-4DDA-4F8E-AE5D-EFCCE2F62E00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A1CD-3E39-42BF-804E-361AC466E7B6}" type="datetimeFigureOut">
              <a:rPr lang="en-GB" smtClean="0"/>
              <a:pPr/>
              <a:t>26/09/2019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88050-4DDA-4F8E-AE5D-EFCCE2F62E00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A1CD-3E39-42BF-804E-361AC466E7B6}" type="datetimeFigureOut">
              <a:rPr lang="en-GB" smtClean="0"/>
              <a:pPr/>
              <a:t>26/09/2019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88050-4DDA-4F8E-AE5D-EFCCE2F62E00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9A1CD-3E39-42BF-804E-361AC466E7B6}" type="datetimeFigureOut">
              <a:rPr lang="en-GB" smtClean="0"/>
              <a:pPr/>
              <a:t>26/09/2019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88050-4DDA-4F8E-AE5D-EFCCE2F62E00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jpeg"/><Relationship Id="rId21" Type="http://schemas.openxmlformats.org/officeDocument/2006/relationships/image" Target="../media/image67.jpe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2" Type="http://schemas.openxmlformats.org/officeDocument/2006/relationships/image" Target="../media/image48.png"/><Relationship Id="rId16" Type="http://schemas.openxmlformats.org/officeDocument/2006/relationships/image" Target="../media/image62.jpeg"/><Relationship Id="rId20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5" Type="http://schemas.openxmlformats.org/officeDocument/2006/relationships/image" Target="../media/image51.jpe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gif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asellaDiTesto 50"/>
          <p:cNvSpPr txBox="1"/>
          <p:nvPr/>
        </p:nvSpPr>
        <p:spPr>
          <a:xfrm>
            <a:off x="179671" y="2690639"/>
            <a:ext cx="878465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>
              <a:solidFill>
                <a:srgbClr val="222222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en-US" sz="1200" dirty="0">
              <a:solidFill>
                <a:srgbClr val="222222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en-US" sz="1200" dirty="0">
                <a:solidFill>
                  <a:srgbClr val="222222"/>
                </a:solidFill>
                <a:latin typeface="Franklin Gothic Medium" panose="020B0603020102020204" pitchFamily="34" charset="0"/>
                <a:ea typeface="Roboto" pitchFamily="2" charset="0"/>
              </a:rPr>
              <a:t>LA DIGITAL TRANSFORMATION NELLA MOBILITA'</a:t>
            </a:r>
          </a:p>
          <a:p>
            <a:pPr algn="ctr"/>
            <a:r>
              <a:rPr lang="en-US" sz="2000" dirty="0">
                <a:solidFill>
                  <a:srgbClr val="222222"/>
                </a:solidFill>
                <a:latin typeface="Franklin Gothic Medium" panose="020B0603020102020204" pitchFamily="34" charset="0"/>
                <a:ea typeface="Roboto" pitchFamily="2" charset="0"/>
              </a:rPr>
              <a:t>DALLA RICERCA NEL MOTORSPORT </a:t>
            </a:r>
          </a:p>
          <a:p>
            <a:pPr algn="ctr"/>
            <a:r>
              <a:rPr lang="en-US" sz="2000" dirty="0">
                <a:solidFill>
                  <a:srgbClr val="222222"/>
                </a:solidFill>
                <a:latin typeface="Franklin Gothic Medium" panose="020B0603020102020204" pitchFamily="34" charset="0"/>
                <a:ea typeface="Roboto" pitchFamily="2" charset="0"/>
              </a:rPr>
              <a:t>ALLA GUIDA INTERCONNESSA ED AUTONOMA</a:t>
            </a:r>
          </a:p>
          <a:p>
            <a:pPr algn="ctr"/>
            <a:endParaRPr lang="en-US" sz="1200" dirty="0">
              <a:solidFill>
                <a:srgbClr val="222222"/>
              </a:solidFill>
              <a:latin typeface="Franklin Gothic Medium" panose="020B0603020102020204" pitchFamily="34" charset="0"/>
              <a:ea typeface="Roboto" pitchFamily="2" charset="0"/>
            </a:endParaRPr>
          </a:p>
          <a:p>
            <a:pPr algn="ctr"/>
            <a:r>
              <a:rPr lang="en-US" sz="1200" dirty="0">
                <a:solidFill>
                  <a:srgbClr val="222222"/>
                </a:solidFill>
                <a:latin typeface="Franklin Gothic Medium" panose="020B0603020102020204" pitchFamily="34" charset="0"/>
                <a:ea typeface="Roboto" pitchFamily="2" charset="0"/>
              </a:rPr>
              <a:t>Eng. Flavio Farroni, PhD</a:t>
            </a:r>
            <a:endParaRPr lang="en-US" sz="1200" dirty="0">
              <a:latin typeface="Franklin Gothic Medium" panose="020B0603020102020204" pitchFamily="34" charset="0"/>
              <a:ea typeface="Roboto Cn" pitchFamily="2" charset="0"/>
            </a:endParaRPr>
          </a:p>
          <a:p>
            <a:pPr algn="ctr"/>
            <a:r>
              <a:rPr lang="en-US" sz="1200" dirty="0">
                <a:solidFill>
                  <a:srgbClr val="222222"/>
                </a:solidFill>
                <a:latin typeface="Franklin Gothic Medium" panose="020B0603020102020204" pitchFamily="34" charset="0"/>
                <a:ea typeface="Roboto" pitchFamily="2" charset="0"/>
              </a:rPr>
              <a:t>Assistant Professor at University of Naples “Federico II”</a:t>
            </a:r>
          </a:p>
          <a:p>
            <a:pPr algn="ctr"/>
            <a:r>
              <a:rPr lang="en-US" sz="1200" dirty="0">
                <a:solidFill>
                  <a:srgbClr val="222222"/>
                </a:solidFill>
                <a:latin typeface="Franklin Gothic Medium" panose="020B0603020102020204" pitchFamily="34" charset="0"/>
                <a:ea typeface="Roboto" pitchFamily="2" charset="0"/>
              </a:rPr>
              <a:t>MegaRide CEO and co-founder</a:t>
            </a:r>
          </a:p>
          <a:p>
            <a:pPr algn="ctr"/>
            <a:endParaRPr lang="en-US" sz="1500" dirty="0">
              <a:latin typeface="Roboto Cn" pitchFamily="2" charset="0"/>
              <a:ea typeface="Roboto Cn" pitchFamily="2" charset="0"/>
            </a:endParaRPr>
          </a:p>
          <a:p>
            <a:pPr algn="ctr"/>
            <a:endParaRPr lang="en-US" sz="1500" dirty="0">
              <a:latin typeface="Roboto Cn" pitchFamily="2" charset="0"/>
              <a:ea typeface="Roboto Cn" pitchFamily="2" charset="0"/>
            </a:endParaRPr>
          </a:p>
        </p:txBody>
      </p:sp>
      <p:cxnSp>
        <p:nvCxnSpPr>
          <p:cNvPr id="15" name="Connettore 1 14"/>
          <p:cNvCxnSpPr/>
          <p:nvPr/>
        </p:nvCxnSpPr>
        <p:spPr>
          <a:xfrm flipV="1">
            <a:off x="252000" y="4948014"/>
            <a:ext cx="8640000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tx2"/>
                </a:gs>
                <a:gs pos="64000">
                  <a:srgbClr val="24637C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0" y="4948594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dirty="0">
                <a:latin typeface="Franklin Gothic Medium" panose="020B0603020102020204" pitchFamily="34" charset="0"/>
                <a:ea typeface="Roboto" pitchFamily="2" charset="0"/>
                <a:cs typeface="Estrangelo Edessa" pitchFamily="66" charset="0"/>
              </a:rPr>
              <a:t>CAMPANIA DIGITAL SUMMIT - 26.09.2019 - Polo Universitario San Giovanni a </a:t>
            </a:r>
            <a:r>
              <a:rPr lang="it-IT" sz="800" dirty="0" err="1">
                <a:latin typeface="Franklin Gothic Medium" panose="020B0603020102020204" pitchFamily="34" charset="0"/>
                <a:ea typeface="Roboto" pitchFamily="2" charset="0"/>
                <a:cs typeface="Estrangelo Edessa" pitchFamily="66" charset="0"/>
              </a:rPr>
              <a:t>Teduccio</a:t>
            </a:r>
            <a:r>
              <a:rPr lang="it-IT" sz="800" dirty="0">
                <a:latin typeface="Franklin Gothic Medium" panose="020B0603020102020204" pitchFamily="34" charset="0"/>
                <a:ea typeface="Roboto" pitchFamily="2" charset="0"/>
                <a:cs typeface="Estrangelo Edessa" pitchFamily="66" charset="0"/>
              </a:rPr>
              <a:t>, Napoli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2634561" y="987574"/>
            <a:ext cx="3874879" cy="1633054"/>
            <a:chOff x="3603624" y="1638299"/>
            <a:chExt cx="5166505" cy="2177405"/>
          </a:xfrm>
        </p:grpSpPr>
        <p:pic>
          <p:nvPicPr>
            <p:cNvPr id="50" name="Immagine 4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9262" y="1638299"/>
              <a:ext cx="2220867" cy="2177405"/>
            </a:xfrm>
            <a:prstGeom prst="rect">
              <a:avLst/>
            </a:prstGeom>
          </p:spPr>
        </p:pic>
        <p:pic>
          <p:nvPicPr>
            <p:cNvPr id="65538" name="Picture 2" descr="Risultati immagini per federico ii logo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25677F">
                  <a:tint val="45000"/>
                  <a:satMod val="400000"/>
                </a:srgbClr>
              </a:duoton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3603624" y="1639615"/>
              <a:ext cx="2140506" cy="213228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650846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r="25318"/>
          <a:stretch>
            <a:fillRect/>
          </a:stretch>
        </p:blipFill>
        <p:spPr bwMode="auto">
          <a:xfrm>
            <a:off x="432049" y="323980"/>
            <a:ext cx="6372200" cy="41919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60040" y="270170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300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0040" y="597338"/>
            <a:ext cx="381832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200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60040" y="948439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100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60040" y="1308479"/>
            <a:ext cx="44595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+200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60040" y="1566314"/>
            <a:ext cx="44595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+100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60040" y="1956551"/>
            <a:ext cx="420308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-100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60040" y="2214386"/>
            <a:ext cx="420308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-200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60039" y="3507855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160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60039" y="4269746"/>
            <a:ext cx="316112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80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60040" y="3888001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120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95536" y="2541554"/>
            <a:ext cx="314510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+2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95537" y="3219823"/>
            <a:ext cx="288858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-2</a:t>
            </a:r>
          </a:p>
        </p:txBody>
      </p:sp>
      <p:pic>
        <p:nvPicPr>
          <p:cNvPr id="23554" name="Picture 2" descr="Risultati immagini per formula 1 green light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3491" y="157509"/>
            <a:ext cx="1819209" cy="1819209"/>
          </a:xfrm>
          <a:prstGeom prst="rect">
            <a:avLst/>
          </a:prstGeom>
          <a:noFill/>
        </p:spPr>
      </p:pic>
      <p:sp>
        <p:nvSpPr>
          <p:cNvPr id="23" name="CasellaDiTesto 22"/>
          <p:cNvSpPr txBox="1"/>
          <p:nvPr/>
        </p:nvSpPr>
        <p:spPr>
          <a:xfrm>
            <a:off x="360039" y="4269746"/>
            <a:ext cx="316112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80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5835622" y="62503"/>
            <a:ext cx="945260" cy="27699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RACE START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971600" y="62503"/>
            <a:ext cx="1136017" cy="27699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WARM-UP LAP</a:t>
            </a:r>
          </a:p>
        </p:txBody>
      </p:sp>
      <p:sp>
        <p:nvSpPr>
          <p:cNvPr id="20482" name="AutoShape 2" descr="Risultati immagini per start gp formula 1 ferrari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484" name="AutoShape 4" descr="Risultati immagini per start gp formula 1 ferrari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486" name="Picture 6" descr="Risultati immagini per start gp formula 1 ferrar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1234" y="1935512"/>
            <a:ext cx="1806248" cy="2577724"/>
          </a:xfrm>
          <a:prstGeom prst="rect">
            <a:avLst/>
          </a:prstGeom>
          <a:noFill/>
        </p:spPr>
      </p:pic>
      <p:sp>
        <p:nvSpPr>
          <p:cNvPr id="34" name="Ovale 33"/>
          <p:cNvSpPr/>
          <p:nvPr/>
        </p:nvSpPr>
        <p:spPr>
          <a:xfrm>
            <a:off x="4605618" y="3516406"/>
            <a:ext cx="1922929" cy="1028701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/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50607"/>
              </a:clrFrom>
              <a:clrTo>
                <a:srgbClr val="050607">
                  <a:alpha val="0"/>
                </a:srgbClr>
              </a:clrTo>
            </a:clrChange>
          </a:blip>
          <a:srcRect l="28644" r="28391" b="33088"/>
          <a:stretch>
            <a:fillRect/>
          </a:stretch>
        </p:blipFill>
        <p:spPr bwMode="auto">
          <a:xfrm>
            <a:off x="101779" y="4613758"/>
            <a:ext cx="449551" cy="44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41" y="4648281"/>
            <a:ext cx="481416" cy="439708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99" y="4597775"/>
            <a:ext cx="495555" cy="493652"/>
          </a:xfrm>
          <a:prstGeom prst="rect">
            <a:avLst/>
          </a:prstGeom>
        </p:spPr>
      </p:pic>
      <p:cxnSp>
        <p:nvCxnSpPr>
          <p:cNvPr id="38" name="Connettore 1 37"/>
          <p:cNvCxnSpPr>
            <a:cxnSpLocks/>
          </p:cNvCxnSpPr>
          <p:nvPr/>
        </p:nvCxnSpPr>
        <p:spPr>
          <a:xfrm>
            <a:off x="658906" y="4868135"/>
            <a:ext cx="7361535" cy="0"/>
          </a:xfrm>
          <a:prstGeom prst="line">
            <a:avLst/>
          </a:prstGeom>
          <a:ln w="63500" cap="flat" cmpd="sng">
            <a:solidFill>
              <a:schemeClr val="bg1">
                <a:alpha val="2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 rot="16200000">
            <a:off x="-177419" y="693889"/>
            <a:ext cx="942883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00FFFF"/>
                </a:solidFill>
              </a:rPr>
              <a:t>SPEED</a:t>
            </a:r>
            <a:r>
              <a:rPr lang="en-GB" sz="1000" b="1" dirty="0">
                <a:solidFill>
                  <a:srgbClr val="00FFFF"/>
                </a:solidFill>
              </a:rPr>
              <a:t> [KM/H]</a:t>
            </a:r>
          </a:p>
        </p:txBody>
      </p:sp>
      <p:sp>
        <p:nvSpPr>
          <p:cNvPr id="40" name="CasellaDiTesto 39"/>
          <p:cNvSpPr txBox="1"/>
          <p:nvPr/>
        </p:nvSpPr>
        <p:spPr>
          <a:xfrm rot="16200000">
            <a:off x="-33950" y="1774009"/>
            <a:ext cx="655945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00FF"/>
                </a:solidFill>
              </a:rPr>
              <a:t>STEER</a:t>
            </a:r>
            <a:r>
              <a:rPr lang="en-GB" sz="1000" b="1" dirty="0">
                <a:solidFill>
                  <a:srgbClr val="FF00FF"/>
                </a:solidFill>
              </a:rPr>
              <a:t> [°]</a:t>
            </a:r>
          </a:p>
        </p:txBody>
      </p:sp>
      <p:sp>
        <p:nvSpPr>
          <p:cNvPr id="41" name="CasellaDiTesto 40"/>
          <p:cNvSpPr txBox="1"/>
          <p:nvPr/>
        </p:nvSpPr>
        <p:spPr>
          <a:xfrm rot="16200000">
            <a:off x="-367284" y="3783429"/>
            <a:ext cx="1188142" cy="40010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FF00"/>
                </a:solidFill>
              </a:rPr>
              <a:t>TIRE</a:t>
            </a:r>
          </a:p>
          <a:p>
            <a:pPr algn="ctr"/>
            <a:r>
              <a:rPr lang="en-GB" sz="1000" dirty="0">
                <a:solidFill>
                  <a:srgbClr val="FFFF00"/>
                </a:solidFill>
              </a:rPr>
              <a:t>TEMPERATURE</a:t>
            </a:r>
            <a:r>
              <a:rPr lang="en-GB" sz="1000" b="1" dirty="0">
                <a:solidFill>
                  <a:srgbClr val="FFFF00"/>
                </a:solidFill>
              </a:rPr>
              <a:t> [°C]</a:t>
            </a:r>
          </a:p>
        </p:txBody>
      </p:sp>
      <p:sp>
        <p:nvSpPr>
          <p:cNvPr id="42" name="CasellaDiTesto 41"/>
          <p:cNvSpPr txBox="1"/>
          <p:nvPr/>
        </p:nvSpPr>
        <p:spPr>
          <a:xfrm rot="16200000">
            <a:off x="-250356" y="2836358"/>
            <a:ext cx="1088756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</a:rPr>
              <a:t>ACC_X</a:t>
            </a:r>
            <a:r>
              <a:rPr lang="en-GB" sz="1000" b="1" dirty="0">
                <a:solidFill>
                  <a:srgbClr val="FFFF00"/>
                </a:solidFill>
              </a:rPr>
              <a:t> </a:t>
            </a:r>
            <a:r>
              <a:rPr lang="en-GB" sz="1000" dirty="0">
                <a:solidFill>
                  <a:srgbClr val="0000FF"/>
                </a:solidFill>
              </a:rPr>
              <a:t>ACC_Y</a:t>
            </a:r>
            <a:r>
              <a:rPr lang="en-GB" sz="1000" b="1" dirty="0">
                <a:solidFill>
                  <a:srgbClr val="FFFF00"/>
                </a:solidFill>
              </a:rPr>
              <a:t> </a:t>
            </a:r>
            <a:r>
              <a:rPr lang="en-GB" sz="1000" b="1" dirty="0">
                <a:solidFill>
                  <a:schemeClr val="bg1"/>
                </a:solidFill>
              </a:rPr>
              <a:t>[G]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1"/>
          <p:cNvGrpSpPr/>
          <p:nvPr/>
        </p:nvGrpSpPr>
        <p:grpSpPr>
          <a:xfrm>
            <a:off x="-10251" y="-6645"/>
            <a:ext cx="9194056" cy="5148370"/>
            <a:chOff x="-87148" y="-70324"/>
            <a:chExt cx="12258741" cy="6887771"/>
          </a:xfrm>
        </p:grpSpPr>
        <p:sp>
          <p:nvSpPr>
            <p:cNvPr id="9" name="Triangolo isoscele 8"/>
            <p:cNvSpPr/>
            <p:nvPr/>
          </p:nvSpPr>
          <p:spPr>
            <a:xfrm>
              <a:off x="-87148" y="4084996"/>
              <a:ext cx="4853704" cy="2732451"/>
            </a:xfrm>
            <a:prstGeom prst="triangle">
              <a:avLst>
                <a:gd name="adj" fmla="val 1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3" name="Triangolo isoscele 12"/>
            <p:cNvSpPr/>
            <p:nvPr/>
          </p:nvSpPr>
          <p:spPr>
            <a:xfrm>
              <a:off x="8561618" y="-70324"/>
              <a:ext cx="3609975" cy="2028380"/>
            </a:xfrm>
            <a:prstGeom prst="triangle">
              <a:avLst>
                <a:gd name="adj" fmla="val 1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28" y="1354747"/>
            <a:ext cx="5567459" cy="379721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2222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2977366" y="0"/>
            <a:ext cx="3189271" cy="530915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t-IT" sz="3000" dirty="0">
                <a:latin typeface="Franklin Gothic Medium" panose="020B0603020102020204" pitchFamily="34" charset="0"/>
                <a:ea typeface="Roboto Cn" pitchFamily="2" charset="0"/>
              </a:rPr>
              <a:t>1st Digital </a:t>
            </a:r>
            <a:r>
              <a:rPr lang="it-IT" sz="3000" dirty="0" err="1">
                <a:latin typeface="Franklin Gothic Medium" panose="020B0603020102020204" pitchFamily="34" charset="0"/>
                <a:ea typeface="Roboto Cn" pitchFamily="2" charset="0"/>
              </a:rPr>
              <a:t>Frontier</a:t>
            </a:r>
            <a:endParaRPr lang="it-IT" sz="3000" dirty="0">
              <a:latin typeface="Franklin Gothic Medium" panose="020B0603020102020204" pitchFamily="34" charset="0"/>
              <a:ea typeface="Roboto Cn" pitchFamily="2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466027" y="4515966"/>
            <a:ext cx="4670830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it-IT" sz="3600" dirty="0">
                <a:solidFill>
                  <a:schemeClr val="bg1"/>
                </a:solidFill>
                <a:latin typeface="Franklin Gothic Medium" panose="020B0603020102020204" pitchFamily="34" charset="0"/>
                <a:ea typeface="Roboto Cn" pitchFamily="2" charset="0"/>
              </a:rPr>
              <a:t>DRIVING SIMULATIONS</a:t>
            </a:r>
          </a:p>
        </p:txBody>
      </p:sp>
    </p:spTree>
    <p:extLst>
      <p:ext uri="{BB962C8B-B14F-4D97-AF65-F5344CB8AC3E}">
        <p14:creationId xmlns:p14="http://schemas.microsoft.com/office/powerpoint/2010/main" val="254968002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 descr="https://upload.wikimedia.org/wikipedia/it/1/11/Napoli_university_seal_alfachannel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2B8DB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"/>
                    </a14:imgEffect>
                    <a14:imgEffect>
                      <a14:colorTemperature colorTemp="9291"/>
                    </a14:imgEffect>
                    <a14:imgEffect>
                      <a14:saturation sat="241000"/>
                    </a14:imgEffect>
                    <a14:imgEffect>
                      <a14:brightnessContrast bright="57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34" t="12154"/>
          <a:stretch/>
        </p:blipFill>
        <p:spPr bwMode="auto">
          <a:xfrm>
            <a:off x="0" y="0"/>
            <a:ext cx="2522660" cy="310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24432" y="2003694"/>
            <a:ext cx="63752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250" b="1" dirty="0">
              <a:solidFill>
                <a:schemeClr val="bg1"/>
              </a:solidFill>
              <a:latin typeface="Franklin Gothic Medium" pitchFamily="34" charset="0"/>
            </a:endParaRPr>
          </a:p>
          <a:p>
            <a:pPr algn="ctr"/>
            <a:endParaRPr lang="it-IT" sz="2250" b="1" dirty="0">
              <a:solidFill>
                <a:schemeClr val="bg1"/>
              </a:solidFill>
              <a:latin typeface="Franklin Gothic Medium" pitchFamily="34" charset="0"/>
            </a:endParaRPr>
          </a:p>
          <a:p>
            <a:pPr algn="ctr"/>
            <a:endParaRPr lang="it-IT" sz="2250" b="1" dirty="0">
              <a:solidFill>
                <a:schemeClr val="bg1"/>
              </a:solidFill>
              <a:latin typeface="Franklin Gothic Medium" pitchFamily="34" charset="0"/>
            </a:endParaRPr>
          </a:p>
          <a:p>
            <a:pPr algn="ctr"/>
            <a:r>
              <a:rPr lang="it-IT" sz="3375" u="sng" dirty="0" err="1">
                <a:solidFill>
                  <a:schemeClr val="bg1"/>
                </a:solidFill>
                <a:latin typeface="Franklin Gothic Medium" panose="020B0603020102020204" pitchFamily="34" charset="0"/>
                <a:ea typeface="Roboto Cn" pitchFamily="2" charset="0"/>
              </a:rPr>
              <a:t>Vehicle</a:t>
            </a:r>
            <a:r>
              <a:rPr lang="it-IT" sz="3375" u="sng" dirty="0">
                <a:solidFill>
                  <a:schemeClr val="bg1"/>
                </a:solidFill>
                <a:latin typeface="Franklin Gothic Medium" panose="020B0603020102020204" pitchFamily="34" charset="0"/>
                <a:ea typeface="Roboto Cn" pitchFamily="2" charset="0"/>
              </a:rPr>
              <a:t> Dynamics </a:t>
            </a:r>
            <a:r>
              <a:rPr lang="it-IT" sz="3375" u="sng" dirty="0" err="1">
                <a:solidFill>
                  <a:schemeClr val="bg1"/>
                </a:solidFill>
                <a:latin typeface="Franklin Gothic Medium" panose="020B0603020102020204" pitchFamily="34" charset="0"/>
                <a:ea typeface="Roboto Cn" pitchFamily="2" charset="0"/>
              </a:rPr>
              <a:t>research</a:t>
            </a:r>
            <a:r>
              <a:rPr lang="it-IT" sz="3375" u="sng" dirty="0">
                <a:solidFill>
                  <a:schemeClr val="bg1"/>
                </a:solidFill>
                <a:latin typeface="Franklin Gothic Medium" panose="020B0603020102020204" pitchFamily="34" charset="0"/>
                <a:ea typeface="Roboto Cn" pitchFamily="2" charset="0"/>
              </a:rPr>
              <a:t> group</a:t>
            </a:r>
          </a:p>
          <a:p>
            <a:pPr algn="ctr"/>
            <a:endParaRPr lang="it-IT" sz="3375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it-IT" sz="2250" dirty="0">
                <a:solidFill>
                  <a:schemeClr val="bg1"/>
                </a:solidFill>
                <a:latin typeface="Franklin Gothic Medium" panose="020B0603020102020204" pitchFamily="34" charset="0"/>
                <a:ea typeface="Roboto Cn" pitchFamily="2" charset="0"/>
              </a:rPr>
              <a:t>DII - Dipartimento di Ingegneria Industriale</a:t>
            </a:r>
          </a:p>
          <a:p>
            <a:r>
              <a:rPr lang="it-IT" sz="2250" dirty="0">
                <a:solidFill>
                  <a:schemeClr val="bg1"/>
                </a:solidFill>
                <a:latin typeface="Franklin Gothic Medium" panose="020B0603020102020204" pitchFamily="34" charset="0"/>
                <a:ea typeface="Roboto Cn" pitchFamily="2" charset="0"/>
              </a:rPr>
              <a:t>Università degli Studi di Napoli Federico II</a:t>
            </a:r>
          </a:p>
        </p:txBody>
      </p:sp>
    </p:spTree>
    <p:extLst>
      <p:ext uri="{BB962C8B-B14F-4D97-AF65-F5344CB8AC3E}">
        <p14:creationId xmlns:p14="http://schemas.microsoft.com/office/powerpoint/2010/main" val="504054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0"/>
            <a:ext cx="9147180" cy="958395"/>
          </a:xfrm>
          <a:prstGeom prst="rect">
            <a:avLst/>
          </a:prstGeom>
          <a:solidFill>
            <a:srgbClr val="2463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262633" y="333754"/>
            <a:ext cx="221679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750" dirty="0">
                <a:solidFill>
                  <a:schemeClr val="bg1"/>
                </a:solidFill>
                <a:latin typeface="Franklin Gothic Medium Cond" panose="020B0606030402020204" pitchFamily="34" charset="0"/>
                <a:ea typeface="Roboto Cn" pitchFamily="2" charset="0"/>
              </a:rPr>
              <a:t>megaride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677915" y="333752"/>
            <a:ext cx="235046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750" dirty="0">
                <a:solidFill>
                  <a:schemeClr val="bg1"/>
                </a:solidFill>
                <a:latin typeface="Franklin Gothic Medium Cond" panose="020B0606030402020204" pitchFamily="34" charset="0"/>
                <a:ea typeface="Roboto Cn" pitchFamily="2" charset="0"/>
              </a:rPr>
              <a:t>Mega Ride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860" y="2525533"/>
            <a:ext cx="3325622" cy="1845537"/>
          </a:xfrm>
          <a:prstGeom prst="rect">
            <a:avLst/>
          </a:prstGeom>
        </p:spPr>
      </p:pic>
      <p:pic>
        <p:nvPicPr>
          <p:cNvPr id="16" name="Picture 12" descr="http://img00.deviantart.net/c28b/i/2015/217/9/5/mermaid_tail_bnw_png_by_amabyllis-d94cjdo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163"/>
          <a:stretch>
            <a:fillRect/>
          </a:stretch>
        </p:blipFill>
        <p:spPr bwMode="auto">
          <a:xfrm>
            <a:off x="190917" y="0"/>
            <a:ext cx="1681604" cy="95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4955910" y="4350932"/>
            <a:ext cx="396352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panose="020B0606030402020204" pitchFamily="34" charset="0"/>
                <a:ea typeface="Roboto Cn" pitchFamily="2" charset="0"/>
                <a:cs typeface="Miriam" pitchFamily="34" charset="-79"/>
              </a:rPr>
              <a:t>APPLIED VEHICLE RESEARCH</a:t>
            </a:r>
          </a:p>
        </p:txBody>
      </p:sp>
      <p:pic>
        <p:nvPicPr>
          <p:cNvPr id="18" name="Picture 2" descr="F:\GAIA\Flavio\powerpoint megaride\logo DII.pn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2643834" y="4603711"/>
            <a:ext cx="961574" cy="390307"/>
          </a:xfrm>
          <a:prstGeom prst="rect">
            <a:avLst/>
          </a:prstGeom>
          <a:noFill/>
        </p:spPr>
      </p:pic>
      <p:pic>
        <p:nvPicPr>
          <p:cNvPr id="19" name="Picture 3" descr="F:\GAIA\Flavio\powerpoint megaride\logo-federico-II-blu.png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rcRect/>
          <a:stretch>
            <a:fillRect/>
          </a:stretch>
        </p:blipFill>
        <p:spPr bwMode="auto">
          <a:xfrm>
            <a:off x="249681" y="4603741"/>
            <a:ext cx="391777" cy="390307"/>
          </a:xfrm>
          <a:prstGeom prst="rect">
            <a:avLst/>
          </a:prstGeom>
          <a:noFill/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33" y="4641065"/>
            <a:ext cx="1350696" cy="337362"/>
          </a:xfrm>
          <a:prstGeom prst="rect">
            <a:avLst/>
          </a:prstGeom>
        </p:spPr>
      </p:pic>
      <p:pic>
        <p:nvPicPr>
          <p:cNvPr id="37" name="Picture 2" descr="Risultati immagini per icon growing business png">
            <a:extLst>
              <a:ext uri="{FF2B5EF4-FFF2-40B4-BE49-F238E27FC236}">
                <a16:creationId xmlns:a16="http://schemas.microsoft.com/office/drawing/2014/main" id="{10CDDC77-EC15-4FE8-A38C-D6DA7A238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200" y="3302904"/>
            <a:ext cx="469900" cy="469900"/>
          </a:xfrm>
          <a:prstGeom prst="rect">
            <a:avLst/>
          </a:prstGeom>
          <a:noFill/>
        </p:spPr>
      </p:pic>
      <p:pic>
        <p:nvPicPr>
          <p:cNvPr id="38" name="Picture 4" descr="Immagine correlata">
            <a:extLst>
              <a:ext uri="{FF2B5EF4-FFF2-40B4-BE49-F238E27FC236}">
                <a16:creationId xmlns:a16="http://schemas.microsoft.com/office/drawing/2014/main" id="{4B51D80C-AE36-4581-A75D-E0E3B30B1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78083" y="2366800"/>
            <a:ext cx="519113" cy="519113"/>
          </a:xfrm>
          <a:prstGeom prst="rect">
            <a:avLst/>
          </a:prstGeom>
          <a:noFill/>
        </p:spPr>
      </p:pic>
      <p:pic>
        <p:nvPicPr>
          <p:cNvPr id="39" name="Picture 6" descr="Immagine correlata">
            <a:extLst>
              <a:ext uri="{FF2B5EF4-FFF2-40B4-BE49-F238E27FC236}">
                <a16:creationId xmlns:a16="http://schemas.microsoft.com/office/drawing/2014/main" id="{A1BBC720-F121-4C21-8335-D07C33521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13617" y="1574712"/>
            <a:ext cx="447675" cy="447675"/>
          </a:xfrm>
          <a:prstGeom prst="rect">
            <a:avLst/>
          </a:prstGeom>
          <a:noFill/>
        </p:spPr>
      </p:pic>
      <p:sp>
        <p:nvSpPr>
          <p:cNvPr id="40" name="Rettangolo arrotondato 62">
            <a:extLst>
              <a:ext uri="{FF2B5EF4-FFF2-40B4-BE49-F238E27FC236}">
                <a16:creationId xmlns:a16="http://schemas.microsoft.com/office/drawing/2014/main" id="{CDC948EF-4495-4A01-BB2D-1044913FAE99}"/>
              </a:ext>
            </a:extLst>
          </p:cNvPr>
          <p:cNvSpPr/>
          <p:nvPr/>
        </p:nvSpPr>
        <p:spPr>
          <a:xfrm>
            <a:off x="2777316" y="1427771"/>
            <a:ext cx="3096344" cy="731832"/>
          </a:xfrm>
          <a:prstGeom prst="roundRect">
            <a:avLst/>
          </a:prstGeom>
          <a:ln w="28575">
            <a:solidFill>
              <a:srgbClr val="2D5E75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300" b="1" dirty="0">
                <a:latin typeface="+mj-lt"/>
                <a:ea typeface="Roboto" pitchFamily="2" charset="0"/>
              </a:rPr>
              <a:t>“TIRE TECHNOLOGY OF THE YEAR” </a:t>
            </a:r>
          </a:p>
          <a:p>
            <a:pPr algn="ctr">
              <a:lnSpc>
                <a:spcPct val="150000"/>
              </a:lnSpc>
            </a:pPr>
            <a:r>
              <a:rPr lang="it-IT" sz="1300" b="1" dirty="0">
                <a:latin typeface="+mj-lt"/>
                <a:ea typeface="Roboto" pitchFamily="2" charset="0"/>
              </a:rPr>
              <a:t>@ TIRE TECHNOLOGY EXPO 2018</a:t>
            </a:r>
          </a:p>
        </p:txBody>
      </p:sp>
      <p:sp>
        <p:nvSpPr>
          <p:cNvPr id="41" name="Rettangolo arrotondato 63">
            <a:extLst>
              <a:ext uri="{FF2B5EF4-FFF2-40B4-BE49-F238E27FC236}">
                <a16:creationId xmlns:a16="http://schemas.microsoft.com/office/drawing/2014/main" id="{9E952022-5D7F-4E62-95AB-6AEA9B682314}"/>
              </a:ext>
            </a:extLst>
          </p:cNvPr>
          <p:cNvSpPr/>
          <p:nvPr/>
        </p:nvSpPr>
        <p:spPr>
          <a:xfrm>
            <a:off x="1877216" y="2291867"/>
            <a:ext cx="3456384" cy="731832"/>
          </a:xfrm>
          <a:prstGeom prst="roundRect">
            <a:avLst/>
          </a:prstGeom>
          <a:ln w="28575">
            <a:solidFill>
              <a:srgbClr val="2D5E75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300" b="1" dirty="0">
                <a:latin typeface="+mj-lt"/>
                <a:ea typeface="Roboto" pitchFamily="2" charset="0"/>
              </a:rPr>
              <a:t>GROWING TEAM (x3) AND REVENUES (x10) </a:t>
            </a:r>
          </a:p>
          <a:p>
            <a:pPr algn="ctr">
              <a:lnSpc>
                <a:spcPct val="150000"/>
              </a:lnSpc>
            </a:pPr>
            <a:r>
              <a:rPr lang="it-IT" sz="1300" b="1" dirty="0">
                <a:latin typeface="+mj-lt"/>
                <a:ea typeface="Roboto" pitchFamily="2" charset="0"/>
              </a:rPr>
              <a:t>IN 3 YEARS WITH NO DEBT / NO EQUITY</a:t>
            </a:r>
          </a:p>
        </p:txBody>
      </p:sp>
      <p:sp>
        <p:nvSpPr>
          <p:cNvPr id="42" name="Rettangolo arrotondato 64">
            <a:extLst>
              <a:ext uri="{FF2B5EF4-FFF2-40B4-BE49-F238E27FC236}">
                <a16:creationId xmlns:a16="http://schemas.microsoft.com/office/drawing/2014/main" id="{087F95FD-771C-4963-8B3F-2BB18F4A914F}"/>
              </a:ext>
            </a:extLst>
          </p:cNvPr>
          <p:cNvSpPr/>
          <p:nvPr/>
        </p:nvSpPr>
        <p:spPr>
          <a:xfrm>
            <a:off x="977116" y="3155963"/>
            <a:ext cx="2808312" cy="731832"/>
          </a:xfrm>
          <a:prstGeom prst="roundRect">
            <a:avLst/>
          </a:prstGeom>
          <a:ln w="28575">
            <a:solidFill>
              <a:srgbClr val="2D5E75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300" b="1" dirty="0">
                <a:latin typeface="+mj-lt"/>
                <a:ea typeface="Roboto" pitchFamily="2" charset="0"/>
              </a:rPr>
              <a:t>EXCLUSIVE INTERACTIONS </a:t>
            </a:r>
          </a:p>
          <a:p>
            <a:pPr algn="ctr">
              <a:lnSpc>
                <a:spcPct val="150000"/>
              </a:lnSpc>
            </a:pPr>
            <a:r>
              <a:rPr lang="it-IT" sz="1300" b="1" dirty="0">
                <a:latin typeface="+mj-lt"/>
                <a:ea typeface="Roboto" pitchFamily="2" charset="0"/>
              </a:rPr>
              <a:t>WITH MOTORSPORT TEAMS</a:t>
            </a:r>
          </a:p>
        </p:txBody>
      </p:sp>
      <p:pic>
        <p:nvPicPr>
          <p:cNvPr id="12294" name="Picture 6" descr="Risultati immagini per racing car icon png">
            <a:extLst>
              <a:ext uri="{FF2B5EF4-FFF2-40B4-BE49-F238E27FC236}">
                <a16:creationId xmlns:a16="http://schemas.microsoft.com/office/drawing/2014/main" id="{A87BA63D-EDA5-4EE0-B1C8-98B9CB8A9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029" y="-14949"/>
            <a:ext cx="1161971" cy="116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229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2493D8B-3996-460F-9A0B-17E026DF3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"/>
            <a:ext cx="9144000" cy="514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4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">
            <a:extLst>
              <a:ext uri="{FF2B5EF4-FFF2-40B4-BE49-F238E27FC236}">
                <a16:creationId xmlns:a16="http://schemas.microsoft.com/office/drawing/2014/main" id="{3A34902F-D8A9-41D2-9BC4-C5D10B42C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" y="0"/>
            <a:ext cx="9129714" cy="513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2857142" y="0"/>
            <a:ext cx="3429720" cy="530915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t-IT" sz="3000" dirty="0">
                <a:solidFill>
                  <a:schemeClr val="bg1"/>
                </a:solidFill>
                <a:latin typeface="Franklin Gothic Medium" panose="020B0603020102020204" pitchFamily="34" charset="0"/>
                <a:ea typeface="Roboto Cn" pitchFamily="2" charset="0"/>
              </a:rPr>
              <a:t>2nd Digital </a:t>
            </a:r>
            <a:r>
              <a:rPr lang="it-IT" sz="3000" dirty="0" err="1">
                <a:solidFill>
                  <a:schemeClr val="bg1"/>
                </a:solidFill>
                <a:latin typeface="Franklin Gothic Medium" panose="020B0603020102020204" pitchFamily="34" charset="0"/>
                <a:ea typeface="Roboto Cn" pitchFamily="2" charset="0"/>
              </a:rPr>
              <a:t>Frontier</a:t>
            </a:r>
            <a:endParaRPr lang="it-IT" sz="3000" dirty="0">
              <a:solidFill>
                <a:schemeClr val="bg1"/>
              </a:solidFill>
              <a:latin typeface="Franklin Gothic Medium" panose="020B0603020102020204" pitchFamily="34" charset="0"/>
              <a:ea typeface="Roboto Cn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AC2DA1-4EE7-4A6A-AA32-EE4CF3C92600}"/>
              </a:ext>
            </a:extLst>
          </p:cNvPr>
          <p:cNvSpPr txBox="1"/>
          <p:nvPr/>
        </p:nvSpPr>
        <p:spPr>
          <a:xfrm>
            <a:off x="4573603" y="4515966"/>
            <a:ext cx="4506555" cy="623248"/>
          </a:xfrm>
          <a:prstGeom prst="rect">
            <a:avLst/>
          </a:prstGeom>
          <a:solidFill>
            <a:schemeClr val="tx1"/>
          </a:solidFill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it-IT" sz="3600" dirty="0">
                <a:solidFill>
                  <a:schemeClr val="bg1"/>
                </a:solidFill>
                <a:latin typeface="Franklin Gothic Medium" panose="020B0603020102020204" pitchFamily="34" charset="0"/>
                <a:ea typeface="Roboto Cn" pitchFamily="2" charset="0"/>
              </a:rPr>
              <a:t>DRIVER MONITORING </a:t>
            </a:r>
          </a:p>
        </p:txBody>
      </p:sp>
    </p:spTree>
    <p:extLst>
      <p:ext uri="{BB962C8B-B14F-4D97-AF65-F5344CB8AC3E}">
        <p14:creationId xmlns:p14="http://schemas.microsoft.com/office/powerpoint/2010/main" val="388185206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2857142" y="0"/>
            <a:ext cx="3429720" cy="530915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t-IT" sz="3000" dirty="0">
                <a:latin typeface="Franklin Gothic Medium" panose="020B0603020102020204" pitchFamily="34" charset="0"/>
                <a:ea typeface="Roboto Cn" pitchFamily="2" charset="0"/>
              </a:rPr>
              <a:t>2nd Digital </a:t>
            </a:r>
            <a:r>
              <a:rPr lang="it-IT" sz="3000" dirty="0" err="1">
                <a:latin typeface="Franklin Gothic Medium" panose="020B0603020102020204" pitchFamily="34" charset="0"/>
                <a:ea typeface="Roboto Cn" pitchFamily="2" charset="0"/>
              </a:rPr>
              <a:t>Frontier</a:t>
            </a:r>
            <a:endParaRPr lang="it-IT" sz="3000" dirty="0">
              <a:latin typeface="Franklin Gothic Medium" panose="020B0603020102020204" pitchFamily="34" charset="0"/>
              <a:ea typeface="Roboto Cn" pitchFamily="2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223285" y="4612585"/>
            <a:ext cx="3913572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it-IT" sz="3000" dirty="0">
                <a:solidFill>
                  <a:schemeClr val="bg1"/>
                </a:solidFill>
                <a:latin typeface="Franklin Gothic Medium" panose="020B0603020102020204" pitchFamily="34" charset="0"/>
                <a:ea typeface="Roboto Cn" pitchFamily="2" charset="0"/>
              </a:rPr>
              <a:t>DRIVING SIMULATIONS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EDCB947-A439-4FC6-BE1E-3B08F0E23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" y="550686"/>
            <a:ext cx="5330064" cy="29672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1DD14F-7BCA-42F5-844D-EF8ADCA4E88C}"/>
              </a:ext>
            </a:extLst>
          </p:cNvPr>
          <p:cNvSpPr txBox="1"/>
          <p:nvPr/>
        </p:nvSpPr>
        <p:spPr>
          <a:xfrm>
            <a:off x="4573603" y="4515966"/>
            <a:ext cx="4506555" cy="623248"/>
          </a:xfrm>
          <a:prstGeom prst="rect">
            <a:avLst/>
          </a:prstGeom>
          <a:solidFill>
            <a:schemeClr val="bg1"/>
          </a:solidFill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it-IT" sz="3600" dirty="0">
                <a:latin typeface="Franklin Gothic Medium" panose="020B0603020102020204" pitchFamily="34" charset="0"/>
                <a:ea typeface="Roboto Cn" pitchFamily="2" charset="0"/>
              </a:rPr>
              <a:t>DRIVER MONITORING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211EF39-9F09-4986-95B7-46ED2434E4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77"/>
          <a:stretch/>
        </p:blipFill>
        <p:spPr>
          <a:xfrm>
            <a:off x="6308690" y="860542"/>
            <a:ext cx="2228971" cy="332579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F0DC8F2-19B6-42A9-AD9C-79631E208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1770" y="3644023"/>
            <a:ext cx="1378222" cy="136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5979813-0289-4344-849F-CC7EB5CF3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20" y="3631684"/>
            <a:ext cx="2869745" cy="136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3695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ferrari drift">
            <a:extLst>
              <a:ext uri="{FF2B5EF4-FFF2-40B4-BE49-F238E27FC236}">
                <a16:creationId xmlns:a16="http://schemas.microsoft.com/office/drawing/2014/main" id="{BAB3DA69-FD57-42A7-A804-8F31746F4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9" b="7203"/>
          <a:stretch/>
        </p:blipFill>
        <p:spPr bwMode="auto">
          <a:xfrm>
            <a:off x="-7972" y="0"/>
            <a:ext cx="9159736" cy="5143499"/>
          </a:xfrm>
          <a:prstGeom prst="rect">
            <a:avLst/>
          </a:prstGeom>
          <a:solidFill>
            <a:srgbClr val="000000">
              <a:alpha val="69804"/>
            </a:srgbClr>
          </a:solidFill>
        </p:spPr>
      </p:pic>
      <p:sp>
        <p:nvSpPr>
          <p:cNvPr id="21" name="CasellaDiTesto 20"/>
          <p:cNvSpPr txBox="1"/>
          <p:nvPr/>
        </p:nvSpPr>
        <p:spPr>
          <a:xfrm>
            <a:off x="2958932" y="0"/>
            <a:ext cx="3226141" cy="530915"/>
          </a:xfrm>
          <a:prstGeom prst="rect">
            <a:avLst/>
          </a:prstGeom>
          <a:solidFill>
            <a:srgbClr val="ABA1A0">
              <a:alpha val="69804"/>
            </a:srgbClr>
          </a:solidFill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t-IT" sz="3000" dirty="0">
                <a:solidFill>
                  <a:schemeClr val="bg1"/>
                </a:solidFill>
                <a:latin typeface="Franklin Gothic Medium" panose="020B0603020102020204" pitchFamily="34" charset="0"/>
                <a:ea typeface="Roboto Cn" pitchFamily="2" charset="0"/>
              </a:rPr>
              <a:t>3rd Digital </a:t>
            </a:r>
            <a:r>
              <a:rPr lang="it-IT" sz="3000" dirty="0" err="1">
                <a:solidFill>
                  <a:schemeClr val="bg1"/>
                </a:solidFill>
                <a:latin typeface="Franklin Gothic Medium" panose="020B0603020102020204" pitchFamily="34" charset="0"/>
                <a:ea typeface="Roboto Cn" pitchFamily="2" charset="0"/>
              </a:rPr>
              <a:t>Frontier</a:t>
            </a:r>
            <a:endParaRPr lang="it-IT" sz="3000" dirty="0">
              <a:solidFill>
                <a:schemeClr val="bg1"/>
              </a:solidFill>
              <a:latin typeface="Franklin Gothic Medium" panose="020B0603020102020204" pitchFamily="34" charset="0"/>
              <a:ea typeface="Roboto Cn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AC2DA1-4EE7-4A6A-AA32-EE4CF3C92600}"/>
              </a:ext>
            </a:extLst>
          </p:cNvPr>
          <p:cNvSpPr txBox="1"/>
          <p:nvPr/>
        </p:nvSpPr>
        <p:spPr>
          <a:xfrm>
            <a:off x="3805636" y="4515966"/>
            <a:ext cx="5274522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it-IT" sz="3600" dirty="0">
                <a:solidFill>
                  <a:schemeClr val="bg1"/>
                </a:solidFill>
                <a:latin typeface="Franklin Gothic Medium" panose="020B0603020102020204" pitchFamily="34" charset="0"/>
                <a:ea typeface="Roboto Cn" pitchFamily="2" charset="0"/>
              </a:rPr>
              <a:t>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91675499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isultati immagini per fingerprint steer">
            <a:extLst>
              <a:ext uri="{FF2B5EF4-FFF2-40B4-BE49-F238E27FC236}">
                <a16:creationId xmlns:a16="http://schemas.microsoft.com/office/drawing/2014/main" id="{F493DE05-8793-4530-B8D5-2C040EA4C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/>
          <a:stretch/>
        </p:blipFill>
        <p:spPr bwMode="auto">
          <a:xfrm>
            <a:off x="0" y="2283718"/>
            <a:ext cx="601899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2958932" y="0"/>
            <a:ext cx="3226141" cy="530915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t-IT" sz="3000" dirty="0">
                <a:latin typeface="Franklin Gothic Medium" panose="020B0603020102020204" pitchFamily="34" charset="0"/>
                <a:ea typeface="Roboto Cn" pitchFamily="2" charset="0"/>
              </a:rPr>
              <a:t>3rd Digital </a:t>
            </a:r>
            <a:r>
              <a:rPr lang="it-IT" sz="3000" dirty="0" err="1">
                <a:latin typeface="Franklin Gothic Medium" panose="020B0603020102020204" pitchFamily="34" charset="0"/>
                <a:ea typeface="Roboto Cn" pitchFamily="2" charset="0"/>
              </a:rPr>
              <a:t>Frontier</a:t>
            </a:r>
            <a:endParaRPr lang="it-IT" sz="3000" dirty="0">
              <a:latin typeface="Franklin Gothic Medium" panose="020B0603020102020204" pitchFamily="34" charset="0"/>
              <a:ea typeface="Roboto Cn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AC2DA1-4EE7-4A6A-AA32-EE4CF3C92600}"/>
              </a:ext>
            </a:extLst>
          </p:cNvPr>
          <p:cNvSpPr txBox="1"/>
          <p:nvPr/>
        </p:nvSpPr>
        <p:spPr>
          <a:xfrm>
            <a:off x="3805636" y="4515966"/>
            <a:ext cx="5274522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it-IT" sz="3600" dirty="0">
                <a:latin typeface="Franklin Gothic Medium" panose="020B0603020102020204" pitchFamily="34" charset="0"/>
                <a:ea typeface="Roboto Cn" pitchFamily="2" charset="0"/>
              </a:rPr>
              <a:t>ARTIFICIAL INTELLIGENCE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3FEF6AD-D28D-4667-A623-A70A4A82DD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4058"/>
            <a:ext cx="9144000" cy="2645764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CD91AD3-BFE6-42FE-A5B9-75C9808B173E}"/>
              </a:ext>
            </a:extLst>
          </p:cNvPr>
          <p:cNvSpPr/>
          <p:nvPr/>
        </p:nvSpPr>
        <p:spPr>
          <a:xfrm>
            <a:off x="4788024" y="2499742"/>
            <a:ext cx="201622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26" name="Picture 2" descr="L'immagine puÃ² contenere: cielo, spazio all'aperto e natura">
            <a:extLst>
              <a:ext uri="{FF2B5EF4-FFF2-40B4-BE49-F238E27FC236}">
                <a16:creationId xmlns:a16="http://schemas.microsoft.com/office/drawing/2014/main" id="{147A907F-3971-4FA4-AA24-3B546C19F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71750"/>
            <a:ext cx="2889329" cy="19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90180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road PREDICTIVE MAINTENANCE">
            <a:extLst>
              <a:ext uri="{FF2B5EF4-FFF2-40B4-BE49-F238E27FC236}">
                <a16:creationId xmlns:a16="http://schemas.microsoft.com/office/drawing/2014/main" id="{F4127B48-E0AA-408B-A30D-B12D0D0F8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" b="8264"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2960537" y="0"/>
            <a:ext cx="3222934" cy="530915"/>
          </a:xfrm>
          <a:prstGeom prst="rect">
            <a:avLst/>
          </a:prstGeom>
          <a:solidFill>
            <a:srgbClr val="1C1C1C">
              <a:alpha val="69804"/>
            </a:srgbClr>
          </a:solidFill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t-IT" sz="3000" dirty="0">
                <a:solidFill>
                  <a:srgbClr val="06F9E0"/>
                </a:solidFill>
                <a:latin typeface="Franklin Gothic Medium" panose="020B0603020102020204" pitchFamily="34" charset="0"/>
                <a:ea typeface="Roboto Cn" pitchFamily="2" charset="0"/>
              </a:rPr>
              <a:t>4th Digital </a:t>
            </a:r>
            <a:r>
              <a:rPr lang="it-IT" sz="3000" dirty="0" err="1">
                <a:solidFill>
                  <a:srgbClr val="06F9E0"/>
                </a:solidFill>
                <a:latin typeface="Franklin Gothic Medium" panose="020B0603020102020204" pitchFamily="34" charset="0"/>
                <a:ea typeface="Roboto Cn" pitchFamily="2" charset="0"/>
              </a:rPr>
              <a:t>Frontier</a:t>
            </a:r>
            <a:endParaRPr lang="it-IT" sz="3000" dirty="0">
              <a:solidFill>
                <a:srgbClr val="06F9E0"/>
              </a:solidFill>
              <a:latin typeface="Franklin Gothic Medium" panose="020B0603020102020204" pitchFamily="34" charset="0"/>
              <a:ea typeface="Roboto Cn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AC2DA1-4EE7-4A6A-AA32-EE4CF3C92600}"/>
              </a:ext>
            </a:extLst>
          </p:cNvPr>
          <p:cNvSpPr txBox="1"/>
          <p:nvPr/>
        </p:nvSpPr>
        <p:spPr>
          <a:xfrm>
            <a:off x="848033" y="4515966"/>
            <a:ext cx="8232125" cy="623248"/>
          </a:xfrm>
          <a:prstGeom prst="rect">
            <a:avLst/>
          </a:prstGeom>
          <a:solidFill>
            <a:srgbClr val="1C1C1C">
              <a:alpha val="69804"/>
            </a:srgbClr>
          </a:solidFill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it-IT" sz="3600" dirty="0">
                <a:solidFill>
                  <a:srgbClr val="06F9E0"/>
                </a:solidFill>
                <a:latin typeface="Franklin Gothic Medium" panose="020B0603020102020204" pitchFamily="34" charset="0"/>
                <a:ea typeface="Roboto Cn" pitchFamily="2" charset="0"/>
              </a:rPr>
              <a:t>ROAD &amp; CAR PREDICTIVE MAINTENANCE</a:t>
            </a:r>
          </a:p>
        </p:txBody>
      </p:sp>
    </p:spTree>
    <p:extLst>
      <p:ext uri="{BB962C8B-B14F-4D97-AF65-F5344CB8AC3E}">
        <p14:creationId xmlns:p14="http://schemas.microsoft.com/office/powerpoint/2010/main" val="332007557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asellaDiTesto 50"/>
          <p:cNvSpPr txBox="1"/>
          <p:nvPr/>
        </p:nvSpPr>
        <p:spPr>
          <a:xfrm>
            <a:off x="179671" y="1814502"/>
            <a:ext cx="87846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222222"/>
                </a:solidFill>
                <a:latin typeface="Franklin Gothic Medium" panose="020B0603020102020204" pitchFamily="34" charset="0"/>
                <a:ea typeface="Roboto" pitchFamily="2" charset="0"/>
              </a:rPr>
              <a:t>IS DIGITAL MOBILITY </a:t>
            </a:r>
          </a:p>
          <a:p>
            <a:pPr algn="ctr"/>
            <a:r>
              <a:rPr lang="en-US" sz="4500" dirty="0">
                <a:solidFill>
                  <a:srgbClr val="222222"/>
                </a:solidFill>
                <a:latin typeface="Franklin Gothic Medium" panose="020B0603020102020204" pitchFamily="34" charset="0"/>
                <a:ea typeface="Roboto" pitchFamily="2" charset="0"/>
              </a:rPr>
              <a:t>HERE WITH US ?</a:t>
            </a:r>
            <a:endParaRPr lang="en-US" sz="3000" dirty="0">
              <a:latin typeface="Roboto Cn" pitchFamily="2" charset="0"/>
              <a:ea typeface="Roboto C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402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2960537" y="0"/>
            <a:ext cx="3222934" cy="530915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t-IT" sz="3000" dirty="0">
                <a:latin typeface="Franklin Gothic Medium" panose="020B0603020102020204" pitchFamily="34" charset="0"/>
                <a:ea typeface="Roboto Cn" pitchFamily="2" charset="0"/>
              </a:rPr>
              <a:t>4th Digital </a:t>
            </a:r>
            <a:r>
              <a:rPr lang="it-IT" sz="3000" dirty="0" err="1">
                <a:latin typeface="Franklin Gothic Medium" panose="020B0603020102020204" pitchFamily="34" charset="0"/>
                <a:ea typeface="Roboto Cn" pitchFamily="2" charset="0"/>
              </a:rPr>
              <a:t>Frontier</a:t>
            </a:r>
            <a:endParaRPr lang="it-IT" sz="3000" dirty="0">
              <a:latin typeface="Franklin Gothic Medium" panose="020B0603020102020204" pitchFamily="34" charset="0"/>
              <a:ea typeface="Roboto Cn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AC2DA1-4EE7-4A6A-AA32-EE4CF3C92600}"/>
              </a:ext>
            </a:extLst>
          </p:cNvPr>
          <p:cNvSpPr txBox="1"/>
          <p:nvPr/>
        </p:nvSpPr>
        <p:spPr>
          <a:xfrm>
            <a:off x="848033" y="4515966"/>
            <a:ext cx="8232125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it-IT" sz="3600" dirty="0">
                <a:latin typeface="Franklin Gothic Medium" panose="020B0603020102020204" pitchFamily="34" charset="0"/>
                <a:ea typeface="Roboto Cn" pitchFamily="2" charset="0"/>
              </a:rPr>
              <a:t>ROAD &amp; CAR PREDICTIVE MAINTENANCE</a:t>
            </a:r>
          </a:p>
        </p:txBody>
      </p:sp>
      <p:pic>
        <p:nvPicPr>
          <p:cNvPr id="6146" name="Picture 2" descr="Nessuna descrizione alternativa per questa immagine">
            <a:extLst>
              <a:ext uri="{FF2B5EF4-FFF2-40B4-BE49-F238E27FC236}">
                <a16:creationId xmlns:a16="http://schemas.microsoft.com/office/drawing/2014/main" id="{C7B1F314-4EB8-47E6-8430-CC0E3D4AC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56" y="1491630"/>
            <a:ext cx="5580112" cy="27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VehicleDynamics\Mega_Ride\foto\MegaRiMobile\WhatsApp Image 2019-02-27 at 17.08.45 (3).jpeg">
            <a:extLst>
              <a:ext uri="{FF2B5EF4-FFF2-40B4-BE49-F238E27FC236}">
                <a16:creationId xmlns:a16="http://schemas.microsoft.com/office/drawing/2014/main" id="{B142E04F-D57F-405F-8DB8-764C357E9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942" t="11225" r="2026" b="6455"/>
          <a:stretch/>
        </p:blipFill>
        <p:spPr bwMode="auto">
          <a:xfrm>
            <a:off x="407968" y="713522"/>
            <a:ext cx="2627605" cy="1504899"/>
          </a:xfrm>
          <a:prstGeom prst="rect">
            <a:avLst/>
          </a:prstGeom>
          <a:noFill/>
        </p:spPr>
      </p:pic>
      <p:pic>
        <p:nvPicPr>
          <p:cNvPr id="7" name="Picture 4" descr="Risultati immagini per campania startup">
            <a:extLst>
              <a:ext uri="{FF2B5EF4-FFF2-40B4-BE49-F238E27FC236}">
                <a16:creationId xmlns:a16="http://schemas.microsoft.com/office/drawing/2014/main" id="{39B8847F-E39C-459C-AEF5-27668A81A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8040" y="627534"/>
            <a:ext cx="2163028" cy="800649"/>
          </a:xfrm>
          <a:prstGeom prst="rect">
            <a:avLst/>
          </a:prstGeom>
          <a:noFill/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F71DB52-88A3-43B9-9CCA-284C4C82FA7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005" y="2571750"/>
            <a:ext cx="2477532" cy="1868303"/>
          </a:xfrm>
          <a:prstGeom prst="rect">
            <a:avLst/>
          </a:prstGeom>
        </p:spPr>
      </p:pic>
      <p:pic>
        <p:nvPicPr>
          <p:cNvPr id="6154" name="Picture 10" descr="Risultati immagini per campania new steel">
            <a:extLst>
              <a:ext uri="{FF2B5EF4-FFF2-40B4-BE49-F238E27FC236}">
                <a16:creationId xmlns:a16="http://schemas.microsoft.com/office/drawing/2014/main" id="{E659D0F5-0C66-40E0-B7D7-83269F94E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28501" r="17800" b="31801"/>
          <a:stretch/>
        </p:blipFill>
        <p:spPr bwMode="auto">
          <a:xfrm>
            <a:off x="3203848" y="627534"/>
            <a:ext cx="1340802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53579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isultati immagini per ROBORACE">
            <a:extLst>
              <a:ext uri="{FF2B5EF4-FFF2-40B4-BE49-F238E27FC236}">
                <a16:creationId xmlns:a16="http://schemas.microsoft.com/office/drawing/2014/main" id="{FE72F452-D9B2-44AF-A8DA-454CD118A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16603" r="1169" b="50"/>
          <a:stretch/>
        </p:blipFill>
        <p:spPr bwMode="auto">
          <a:xfrm>
            <a:off x="0" y="1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2960536" y="0"/>
            <a:ext cx="3222935" cy="530915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t-IT" sz="3000" dirty="0">
                <a:latin typeface="Franklin Gothic Medium" panose="020B0603020102020204" pitchFamily="34" charset="0"/>
                <a:ea typeface="Roboto Cn" pitchFamily="2" charset="0"/>
              </a:rPr>
              <a:t>5th Digital </a:t>
            </a:r>
            <a:r>
              <a:rPr lang="it-IT" sz="3000" dirty="0" err="1">
                <a:latin typeface="Franklin Gothic Medium" panose="020B0603020102020204" pitchFamily="34" charset="0"/>
                <a:ea typeface="Roboto Cn" pitchFamily="2" charset="0"/>
              </a:rPr>
              <a:t>Frontier</a:t>
            </a:r>
            <a:endParaRPr lang="it-IT" sz="3000" dirty="0">
              <a:latin typeface="Franklin Gothic Medium" panose="020B0603020102020204" pitchFamily="34" charset="0"/>
              <a:ea typeface="Roboto Cn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AC2DA1-4EE7-4A6A-AA32-EE4CF3C92600}"/>
              </a:ext>
            </a:extLst>
          </p:cNvPr>
          <p:cNvSpPr txBox="1"/>
          <p:nvPr/>
        </p:nvSpPr>
        <p:spPr>
          <a:xfrm>
            <a:off x="1260260" y="4515966"/>
            <a:ext cx="7819898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it-IT" sz="3600" dirty="0">
                <a:solidFill>
                  <a:schemeClr val="bg1"/>
                </a:solidFill>
                <a:latin typeface="Franklin Gothic Medium" panose="020B0603020102020204" pitchFamily="34" charset="0"/>
                <a:ea typeface="Roboto Cn" pitchFamily="2" charset="0"/>
              </a:rPr>
              <a:t>CONNECTED &amp; AUTONOMOUS DRIVING</a:t>
            </a:r>
          </a:p>
        </p:txBody>
      </p:sp>
    </p:spTree>
    <p:extLst>
      <p:ext uri="{BB962C8B-B14F-4D97-AF65-F5344CB8AC3E}">
        <p14:creationId xmlns:p14="http://schemas.microsoft.com/office/powerpoint/2010/main" val="354613906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734BC19D-4843-4B77-9AA2-F24A91BE4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2"/>
          <a:stretch/>
        </p:blipFill>
        <p:spPr bwMode="auto">
          <a:xfrm>
            <a:off x="5845930" y="143573"/>
            <a:ext cx="3096344" cy="20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isultati immagini per icon magnifi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990"/>
          <a:stretch>
            <a:fillRect/>
          </a:stretch>
        </p:blipFill>
        <p:spPr bwMode="auto">
          <a:xfrm rot="20119555">
            <a:off x="2757325" y="501224"/>
            <a:ext cx="5838667" cy="5802303"/>
          </a:xfrm>
          <a:prstGeom prst="rect">
            <a:avLst/>
          </a:prstGeom>
          <a:noFill/>
        </p:spPr>
      </p:pic>
      <p:pic>
        <p:nvPicPr>
          <p:cNvPr id="9226" name="Picture 10" descr="Risultati immagini per tir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7703" y="1059582"/>
            <a:ext cx="5409802" cy="3600000"/>
          </a:xfrm>
          <a:prstGeom prst="rect">
            <a:avLst/>
          </a:prstGeom>
          <a:noFill/>
        </p:spPr>
      </p:pic>
      <p:pic>
        <p:nvPicPr>
          <p:cNvPr id="9228" name="Picture 12" descr="Risultati immagini per plus ic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39752" y="2448065"/>
            <a:ext cx="741364" cy="741364"/>
          </a:xfrm>
          <a:prstGeom prst="rect">
            <a:avLst/>
          </a:prstGeom>
          <a:noFill/>
        </p:spPr>
      </p:pic>
      <p:pic>
        <p:nvPicPr>
          <p:cNvPr id="12" name="Picture 2" descr="Risultati immagini per prometeon">
            <a:extLst>
              <a:ext uri="{FF2B5EF4-FFF2-40B4-BE49-F238E27FC236}">
                <a16:creationId xmlns:a16="http://schemas.microsoft.com/office/drawing/2014/main" id="{A5656868-29A8-42F7-A406-4A6E1712B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8" y="4554011"/>
            <a:ext cx="408340" cy="40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isultati immagini per logo assetto corsa">
            <a:extLst>
              <a:ext uri="{FF2B5EF4-FFF2-40B4-BE49-F238E27FC236}">
                <a16:creationId xmlns:a16="http://schemas.microsoft.com/office/drawing/2014/main" id="{63530735-2E15-4EC4-958C-AA6E91E55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0458" y="1202734"/>
            <a:ext cx="331860" cy="286396"/>
          </a:xfrm>
          <a:prstGeom prst="rect">
            <a:avLst/>
          </a:prstGeom>
          <a:noFill/>
        </p:spPr>
      </p:pic>
      <p:pic>
        <p:nvPicPr>
          <p:cNvPr id="14" name="Picture 4" descr="Risultati immagini per vi grade logo">
            <a:extLst>
              <a:ext uri="{FF2B5EF4-FFF2-40B4-BE49-F238E27FC236}">
                <a16:creationId xmlns:a16="http://schemas.microsoft.com/office/drawing/2014/main" id="{4B47F684-9282-4B94-8037-0711E5B5C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5" y="2016408"/>
            <a:ext cx="680477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isultati immagini per audi motorsport logo">
            <a:extLst>
              <a:ext uri="{FF2B5EF4-FFF2-40B4-BE49-F238E27FC236}">
                <a16:creationId xmlns:a16="http://schemas.microsoft.com/office/drawing/2014/main" id="{AC22D008-54FF-49EA-A363-C174DB94C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9080" y="4009922"/>
            <a:ext cx="360040" cy="360040"/>
          </a:xfrm>
          <a:prstGeom prst="rect">
            <a:avLst/>
          </a:prstGeom>
          <a:noFill/>
        </p:spPr>
      </p:pic>
      <p:pic>
        <p:nvPicPr>
          <p:cNvPr id="16" name="Picture 8" descr="Risultati immagini per logo maserati">
            <a:extLst>
              <a:ext uri="{FF2B5EF4-FFF2-40B4-BE49-F238E27FC236}">
                <a16:creationId xmlns:a16="http://schemas.microsoft.com/office/drawing/2014/main" id="{40654FBE-92C5-408B-8820-8E60FE65A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20582" y="3651870"/>
            <a:ext cx="244776" cy="382463"/>
          </a:xfrm>
          <a:prstGeom prst="rect">
            <a:avLst/>
          </a:prstGeom>
          <a:noFill/>
        </p:spPr>
      </p:pic>
      <p:pic>
        <p:nvPicPr>
          <p:cNvPr id="17" name="Picture 10" descr="Risultati immagini per logo goodyear">
            <a:extLst>
              <a:ext uri="{FF2B5EF4-FFF2-40B4-BE49-F238E27FC236}">
                <a16:creationId xmlns:a16="http://schemas.microsoft.com/office/drawing/2014/main" id="{04B42AAE-B2B9-4A96-BE79-C7EF3FA5E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320582" y="4075657"/>
            <a:ext cx="770112" cy="418539"/>
          </a:xfrm>
          <a:prstGeom prst="rect">
            <a:avLst/>
          </a:prstGeom>
          <a:noFill/>
        </p:spPr>
      </p:pic>
      <p:pic>
        <p:nvPicPr>
          <p:cNvPr id="18" name="Picture 2" descr="Risultati immagini per DUCATI CORSE logo">
            <a:extLst>
              <a:ext uri="{FF2B5EF4-FFF2-40B4-BE49-F238E27FC236}">
                <a16:creationId xmlns:a16="http://schemas.microsoft.com/office/drawing/2014/main" id="{9DE779D2-C322-4A40-ACC4-0467DBA61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5557" y="4146510"/>
            <a:ext cx="360040" cy="389235"/>
          </a:xfrm>
          <a:prstGeom prst="rect">
            <a:avLst/>
          </a:prstGeom>
          <a:noFill/>
        </p:spPr>
      </p:pic>
      <p:pic>
        <p:nvPicPr>
          <p:cNvPr id="19" name="Picture 6" descr="Risultati immagini per pirelli industrial logo">
            <a:extLst>
              <a:ext uri="{FF2B5EF4-FFF2-40B4-BE49-F238E27FC236}">
                <a16:creationId xmlns:a16="http://schemas.microsoft.com/office/drawing/2014/main" id="{A6A33076-0078-4CFE-934E-2B4619A99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/>
          <a:srcRect l="20243" t="39153" r="18473" b="39057"/>
          <a:stretch/>
        </p:blipFill>
        <p:spPr bwMode="auto">
          <a:xfrm>
            <a:off x="431581" y="3708303"/>
            <a:ext cx="674999" cy="180000"/>
          </a:xfrm>
          <a:prstGeom prst="rect">
            <a:avLst/>
          </a:prstGeom>
          <a:noFill/>
        </p:spPr>
      </p:pic>
      <p:pic>
        <p:nvPicPr>
          <p:cNvPr id="9218" name="Picture 2" descr="Risultati immagini per logo hankook">
            <a:extLst>
              <a:ext uri="{FF2B5EF4-FFF2-40B4-BE49-F238E27FC236}">
                <a16:creationId xmlns:a16="http://schemas.microsoft.com/office/drawing/2014/main" id="{7350075A-90FE-4579-93C2-4669BB9ED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50" y="3752008"/>
            <a:ext cx="429417" cy="28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Risultati immagini per logo ferrari">
            <a:extLst>
              <a:ext uri="{FF2B5EF4-FFF2-40B4-BE49-F238E27FC236}">
                <a16:creationId xmlns:a16="http://schemas.microsoft.com/office/drawing/2014/main" id="{EA46EADB-9AE7-42B8-ADF9-E43286E0C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16" y="636410"/>
            <a:ext cx="244985" cy="3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isultati immagini per logo porsche">
            <a:extLst>
              <a:ext uri="{FF2B5EF4-FFF2-40B4-BE49-F238E27FC236}">
                <a16:creationId xmlns:a16="http://schemas.microsoft.com/office/drawing/2014/main" id="{277FC17E-DF96-46E0-B297-EDC797DFD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76" y="921328"/>
            <a:ext cx="696501" cy="3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E98D332-5FF7-416C-8676-C632B0FE314F}"/>
              </a:ext>
            </a:extLst>
          </p:cNvPr>
          <p:cNvSpPr txBox="1"/>
          <p:nvPr/>
        </p:nvSpPr>
        <p:spPr>
          <a:xfrm>
            <a:off x="641506" y="3392846"/>
            <a:ext cx="713978" cy="223138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t-IT" sz="1000" dirty="0">
                <a:latin typeface="Franklin Gothic Medium" panose="020B0603020102020204" pitchFamily="34" charset="0"/>
                <a:ea typeface="Roboto Cn" pitchFamily="2" charset="0"/>
              </a:rPr>
              <a:t>customers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FCC207D-1058-4B88-9990-35804F1AF40A}"/>
              </a:ext>
            </a:extLst>
          </p:cNvPr>
          <p:cNvSpPr txBox="1"/>
          <p:nvPr/>
        </p:nvSpPr>
        <p:spPr>
          <a:xfrm>
            <a:off x="430458" y="267494"/>
            <a:ext cx="1106713" cy="223138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t-IT" sz="1000" dirty="0" err="1">
                <a:latin typeface="Franklin Gothic Medium" panose="020B0603020102020204" pitchFamily="34" charset="0"/>
                <a:ea typeface="Roboto Cn" pitchFamily="2" charset="0"/>
              </a:rPr>
              <a:t>research</a:t>
            </a:r>
            <a:r>
              <a:rPr lang="it-IT" sz="1000" dirty="0">
                <a:latin typeface="Franklin Gothic Medium" panose="020B0603020102020204" pitchFamily="34" charset="0"/>
                <a:ea typeface="Roboto Cn" pitchFamily="2" charset="0"/>
              </a:rPr>
              <a:t> partners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AD0DC8F-F1B1-4797-A786-EC15239BD9EA}"/>
              </a:ext>
            </a:extLst>
          </p:cNvPr>
          <p:cNvSpPr txBox="1"/>
          <p:nvPr/>
        </p:nvSpPr>
        <p:spPr>
          <a:xfrm>
            <a:off x="466419" y="1707654"/>
            <a:ext cx="1109920" cy="223138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t-IT" sz="1000" dirty="0">
                <a:latin typeface="Franklin Gothic Medium" panose="020B0603020102020204" pitchFamily="34" charset="0"/>
                <a:ea typeface="Roboto Cn" pitchFamily="2" charset="0"/>
              </a:rPr>
              <a:t>business partners</a:t>
            </a:r>
          </a:p>
        </p:txBody>
      </p:sp>
      <p:pic>
        <p:nvPicPr>
          <p:cNvPr id="25" name="Picture 10" descr="Risultati immagini per campania new steel">
            <a:extLst>
              <a:ext uri="{FF2B5EF4-FFF2-40B4-BE49-F238E27FC236}">
                <a16:creationId xmlns:a16="http://schemas.microsoft.com/office/drawing/2014/main" id="{AC2C2E0A-EC17-492C-B243-3A52A59D1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28501" r="17800" b="31801"/>
          <a:stretch/>
        </p:blipFill>
        <p:spPr bwMode="auto">
          <a:xfrm>
            <a:off x="1021293" y="2428276"/>
            <a:ext cx="620722" cy="36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isultati immagini per logo digita">
            <a:extLst>
              <a:ext uri="{FF2B5EF4-FFF2-40B4-BE49-F238E27FC236}">
                <a16:creationId xmlns:a16="http://schemas.microsoft.com/office/drawing/2014/main" id="{286F9D19-A3FC-41B7-8421-9D14A46DE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7" b="41600"/>
          <a:stretch/>
        </p:blipFill>
        <p:spPr bwMode="auto">
          <a:xfrm>
            <a:off x="260174" y="2380376"/>
            <a:ext cx="542748" cy="27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Risultati immagini per logo avehil">
            <a:extLst>
              <a:ext uri="{FF2B5EF4-FFF2-40B4-BE49-F238E27FC236}">
                <a16:creationId xmlns:a16="http://schemas.microsoft.com/office/drawing/2014/main" id="{6C29B1E9-126C-40FE-A9DD-A6E633F7F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8"/>
          <a:stretch/>
        </p:blipFill>
        <p:spPr bwMode="auto">
          <a:xfrm>
            <a:off x="1886347" y="2179803"/>
            <a:ext cx="597421" cy="31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Risultati immagini per timwcap">
            <a:extLst>
              <a:ext uri="{FF2B5EF4-FFF2-40B4-BE49-F238E27FC236}">
                <a16:creationId xmlns:a16="http://schemas.microsoft.com/office/drawing/2014/main" id="{31393F2A-389D-47F1-9C1A-D9ADC44E0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791597" y="2682157"/>
            <a:ext cx="359936" cy="359936"/>
          </a:xfrm>
          <a:prstGeom prst="rect">
            <a:avLst/>
          </a:prstGeom>
          <a:noFill/>
        </p:spPr>
      </p:pic>
      <p:pic>
        <p:nvPicPr>
          <p:cNvPr id="29" name="Picture 16" descr="Risultati immagini per banca sella logo">
            <a:extLst>
              <a:ext uri="{FF2B5EF4-FFF2-40B4-BE49-F238E27FC236}">
                <a16:creationId xmlns:a16="http://schemas.microsoft.com/office/drawing/2014/main" id="{B8754212-5B70-4C72-92BA-8AC4C430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933" y="2598436"/>
            <a:ext cx="630957" cy="630957"/>
          </a:xfrm>
          <a:prstGeom prst="rect">
            <a:avLst/>
          </a:prstGeom>
          <a:noFill/>
        </p:spPr>
      </p:pic>
      <p:pic>
        <p:nvPicPr>
          <p:cNvPr id="30" name="Picture 8" descr="Risultati immagini per logo maserati">
            <a:extLst>
              <a:ext uri="{FF2B5EF4-FFF2-40B4-BE49-F238E27FC236}">
                <a16:creationId xmlns:a16="http://schemas.microsoft.com/office/drawing/2014/main" id="{2384BE34-CA49-437F-B56E-473BC9CE4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97815" y="563505"/>
            <a:ext cx="244776" cy="382463"/>
          </a:xfrm>
          <a:prstGeom prst="rect">
            <a:avLst/>
          </a:prstGeom>
          <a:noFill/>
        </p:spPr>
      </p:pic>
      <p:pic>
        <p:nvPicPr>
          <p:cNvPr id="31" name="Picture 6" descr="Risultati immagini per pirelli industrial logo">
            <a:extLst>
              <a:ext uri="{FF2B5EF4-FFF2-40B4-BE49-F238E27FC236}">
                <a16:creationId xmlns:a16="http://schemas.microsoft.com/office/drawing/2014/main" id="{20C0F159-90FF-4FC1-BD16-1F3ACF38A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/>
          <a:srcRect l="20243" t="39153" r="18473" b="39057"/>
          <a:stretch/>
        </p:blipFill>
        <p:spPr bwMode="auto">
          <a:xfrm>
            <a:off x="808814" y="619938"/>
            <a:ext cx="674999" cy="180000"/>
          </a:xfrm>
          <a:prstGeom prst="rect">
            <a:avLst/>
          </a:prstGeom>
          <a:noFill/>
        </p:spPr>
      </p:pic>
      <p:pic>
        <p:nvPicPr>
          <p:cNvPr id="32" name="Picture 2" descr="Risultati immagini per prometeon">
            <a:extLst>
              <a:ext uri="{FF2B5EF4-FFF2-40B4-BE49-F238E27FC236}">
                <a16:creationId xmlns:a16="http://schemas.microsoft.com/office/drawing/2014/main" id="{A13E9E51-26AA-41D5-92AF-133AE9DC4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59" y="941334"/>
            <a:ext cx="408340" cy="40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Risultati immagini per logo trident motorsport">
            <a:extLst>
              <a:ext uri="{FF2B5EF4-FFF2-40B4-BE49-F238E27FC236}">
                <a16:creationId xmlns:a16="http://schemas.microsoft.com/office/drawing/2014/main" id="{AC367672-D1C4-46BC-AA8D-2F813857C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7" t="12312" b="15715"/>
          <a:stretch/>
        </p:blipFill>
        <p:spPr bwMode="auto">
          <a:xfrm>
            <a:off x="1352375" y="4450836"/>
            <a:ext cx="360040" cy="37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Risultati immagini per 3drap logo">
            <a:extLst>
              <a:ext uri="{FF2B5EF4-FFF2-40B4-BE49-F238E27FC236}">
                <a16:creationId xmlns:a16="http://schemas.microsoft.com/office/drawing/2014/main" id="{A7ACFE89-6CC3-4151-9C85-ADBC982A0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03" y="1876245"/>
            <a:ext cx="699899" cy="24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Risultati immagini per iniziativa logo ivo">
            <a:extLst>
              <a:ext uri="{FF2B5EF4-FFF2-40B4-BE49-F238E27FC236}">
                <a16:creationId xmlns:a16="http://schemas.microsoft.com/office/drawing/2014/main" id="{CAE247B3-B3DE-4AB6-95AE-1D86DB791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04" y="1944653"/>
            <a:ext cx="514958" cy="51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Risultati immagini per unina corse logo">
            <a:extLst>
              <a:ext uri="{FF2B5EF4-FFF2-40B4-BE49-F238E27FC236}">
                <a16:creationId xmlns:a16="http://schemas.microsoft.com/office/drawing/2014/main" id="{976E7C69-26B7-4774-AF00-E84C4B60B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273" y="902898"/>
            <a:ext cx="544029" cy="40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ttangolo arrotondato 62">
            <a:extLst>
              <a:ext uri="{FF2B5EF4-FFF2-40B4-BE49-F238E27FC236}">
                <a16:creationId xmlns:a16="http://schemas.microsoft.com/office/drawing/2014/main" id="{62D122FA-3838-4C31-A45B-72CC66A622E8}"/>
              </a:ext>
            </a:extLst>
          </p:cNvPr>
          <p:cNvSpPr/>
          <p:nvPr/>
        </p:nvSpPr>
        <p:spPr>
          <a:xfrm>
            <a:off x="6115086" y="2138751"/>
            <a:ext cx="3096344" cy="1137830"/>
          </a:xfrm>
          <a:prstGeom prst="roundRect">
            <a:avLst/>
          </a:prstGeom>
          <a:ln w="28575"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400" b="1" u="sng" dirty="0">
                <a:latin typeface="+mj-lt"/>
                <a:ea typeface="Roboto" pitchFamily="2" charset="0"/>
              </a:rPr>
              <a:t>4 PhD + 1 post-doc</a:t>
            </a:r>
          </a:p>
          <a:p>
            <a:pPr algn="ctr">
              <a:lnSpc>
                <a:spcPct val="150000"/>
              </a:lnSpc>
            </a:pPr>
            <a:r>
              <a:rPr lang="it-IT" sz="1400" b="1" u="sng" dirty="0" err="1">
                <a:latin typeface="+mj-lt"/>
                <a:ea typeface="Roboto" pitchFamily="2" charset="0"/>
              </a:rPr>
              <a:t>about</a:t>
            </a:r>
            <a:r>
              <a:rPr lang="it-IT" sz="1400" b="1" u="sng" dirty="0">
                <a:latin typeface="+mj-lt"/>
                <a:ea typeface="Roboto" pitchFamily="2" charset="0"/>
              </a:rPr>
              <a:t> 25 master </a:t>
            </a:r>
            <a:r>
              <a:rPr lang="it-IT" sz="1400" b="1" u="sng" dirty="0" err="1">
                <a:latin typeface="+mj-lt"/>
                <a:ea typeface="Roboto" pitchFamily="2" charset="0"/>
              </a:rPr>
              <a:t>thesis</a:t>
            </a:r>
            <a:r>
              <a:rPr lang="it-IT" sz="1400" b="1" u="sng" dirty="0">
                <a:latin typeface="+mj-lt"/>
                <a:ea typeface="Roboto" pitchFamily="2" charset="0"/>
              </a:rPr>
              <a:t> per </a:t>
            </a:r>
            <a:r>
              <a:rPr lang="it-IT" sz="1400" b="1" u="sng" dirty="0" err="1">
                <a:latin typeface="+mj-lt"/>
                <a:ea typeface="Roboto" pitchFamily="2" charset="0"/>
              </a:rPr>
              <a:t>year</a:t>
            </a:r>
            <a:endParaRPr lang="it-IT" sz="1400" b="1" u="sng" dirty="0">
              <a:latin typeface="+mj-lt"/>
              <a:ea typeface="Roboto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it-IT" sz="1400" b="1" u="sng" dirty="0" err="1">
                <a:latin typeface="+mj-lt"/>
                <a:ea typeface="Roboto" pitchFamily="2" charset="0"/>
              </a:rPr>
              <a:t>about</a:t>
            </a:r>
            <a:r>
              <a:rPr lang="it-IT" sz="1400" b="1" u="sng" dirty="0">
                <a:latin typeface="+mj-lt"/>
                <a:ea typeface="Roboto" pitchFamily="2" charset="0"/>
              </a:rPr>
              <a:t> 15 bachelor </a:t>
            </a:r>
            <a:r>
              <a:rPr lang="it-IT" sz="1400" b="1" u="sng" dirty="0" err="1">
                <a:latin typeface="+mj-lt"/>
                <a:ea typeface="Roboto" pitchFamily="2" charset="0"/>
              </a:rPr>
              <a:t>thesis</a:t>
            </a:r>
            <a:r>
              <a:rPr lang="it-IT" sz="1400" b="1" u="sng" dirty="0">
                <a:latin typeface="+mj-lt"/>
                <a:ea typeface="Roboto" pitchFamily="2" charset="0"/>
              </a:rPr>
              <a:t> per </a:t>
            </a:r>
            <a:r>
              <a:rPr lang="it-IT" sz="1400" b="1" u="sng" dirty="0" err="1">
                <a:latin typeface="+mj-lt"/>
                <a:ea typeface="Roboto" pitchFamily="2" charset="0"/>
              </a:rPr>
              <a:t>year</a:t>
            </a:r>
            <a:endParaRPr lang="it-IT" sz="1400" b="1" u="sng" dirty="0">
              <a:latin typeface="+mj-lt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94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D:\VehicleDynamics\Mega_Ride\logo\1931968_956534937756499_601136809_n.jpg"/>
          <p:cNvPicPr>
            <a:picLocks noChangeAspect="1" noChangeArrowheads="1"/>
          </p:cNvPicPr>
          <p:nvPr/>
        </p:nvPicPr>
        <p:blipFill rotWithShape="1">
          <a:blip r:embed="rId2" cstate="print">
            <a:lum contrast="40000"/>
          </a:blip>
          <a:srcRect l="21857" b="18674"/>
          <a:stretch/>
        </p:blipFill>
        <p:spPr bwMode="auto">
          <a:xfrm rot="16200000">
            <a:off x="2000251" y="-2000249"/>
            <a:ext cx="5143500" cy="9143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617717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3" b="95670" l="9500" r="96151">
                        <a14:foregroundMark x1="16462" y1="18268" x2="16462" y2="18268"/>
                        <a14:foregroundMark x1="13104" y1="14885" x2="19328" y2="14614"/>
                        <a14:foregroundMark x1="19328" y1="14614" x2="25553" y2="15968"/>
                        <a14:foregroundMark x1="25553" y1="15968" x2="31450" y2="20298"/>
                        <a14:foregroundMark x1="31450" y1="20298" x2="38165" y2="31394"/>
                        <a14:foregroundMark x1="38165" y1="31394" x2="30385" y2="33965"/>
                        <a14:foregroundMark x1="30385" y1="33965" x2="13759" y2="25846"/>
                        <a14:foregroundMark x1="13759" y1="25846" x2="10565" y2="21110"/>
                        <a14:foregroundMark x1="10565" y1="21110" x2="19001" y2="14614"/>
                        <a14:foregroundMark x1="35135" y1="14344" x2="38165" y2="9066"/>
                        <a14:foregroundMark x1="38165" y1="9066" x2="43653" y2="5413"/>
                        <a14:foregroundMark x1="43653" y1="5413" x2="46519" y2="10825"/>
                        <a14:foregroundMark x1="46519" y1="10825" x2="47093" y2="27470"/>
                        <a14:foregroundMark x1="47093" y1="27470" x2="51351" y2="33153"/>
                        <a14:foregroundMark x1="51351" y1="33153" x2="53317" y2="41272"/>
                        <a14:foregroundMark x1="53317" y1="41272" x2="49386" y2="47361"/>
                        <a14:foregroundMark x1="49386" y1="47361" x2="40704" y2="43437"/>
                        <a14:foregroundMark x1="40704" y1="43437" x2="36855" y2="36401"/>
                        <a14:foregroundMark x1="36855" y1="36401" x2="33251" y2="13532"/>
                        <a14:foregroundMark x1="33251" y1="13532" x2="35299" y2="13261"/>
                        <a14:foregroundMark x1="81409" y1="9337" x2="86978" y2="10149"/>
                        <a14:foregroundMark x1="86978" y1="10149" x2="90745" y2="14073"/>
                        <a14:foregroundMark x1="90745" y1="14073" x2="92138" y2="28687"/>
                        <a14:foregroundMark x1="92138" y1="28687" x2="91974" y2="35995"/>
                        <a14:foregroundMark x1="91974" y1="35995" x2="95004" y2="41678"/>
                        <a14:foregroundMark x1="95004" y1="41678" x2="95659" y2="73207"/>
                        <a14:foregroundMark x1="95659" y1="73207" x2="92793" y2="78620"/>
                        <a14:foregroundMark x1="92793" y1="78620" x2="88452" y2="78484"/>
                        <a14:foregroundMark x1="88452" y1="78484" x2="83784" y2="74425"/>
                        <a14:foregroundMark x1="83784" y1="74425" x2="81327" y2="65900"/>
                        <a14:foregroundMark x1="81327" y1="65900" x2="81081" y2="9608"/>
                        <a14:foregroundMark x1="18346" y1="86062" x2="18428" y2="93640"/>
                        <a14:foregroundMark x1="18428" y1="93640" x2="22359" y2="96076"/>
                        <a14:foregroundMark x1="22359" y1="96076" x2="27682" y2="95264"/>
                        <a14:foregroundMark x1="27682" y1="95264" x2="37838" y2="95805"/>
                        <a14:foregroundMark x1="37838" y1="95805" x2="56593" y2="94858"/>
                        <a14:foregroundMark x1="56593" y1="94858" x2="65356" y2="95670"/>
                        <a14:foregroundMark x1="65356" y1="95670" x2="69615" y2="95535"/>
                        <a14:foregroundMark x1="69615" y1="95535" x2="70434" y2="80650"/>
                        <a14:foregroundMark x1="70434" y1="80650" x2="69943" y2="69959"/>
                        <a14:foregroundMark x1="69943" y1="69959" x2="67076" y2="62923"/>
                        <a14:foregroundMark x1="67076" y1="62923" x2="63636" y2="58457"/>
                        <a14:foregroundMark x1="63636" y1="58457" x2="57740" y2="57510"/>
                        <a14:foregroundMark x1="57740" y1="57510" x2="48321" y2="61705"/>
                        <a14:foregroundMark x1="48321" y1="61705" x2="44308" y2="66035"/>
                        <a14:foregroundMark x1="44308" y1="66035" x2="38247" y2="76996"/>
                        <a14:foregroundMark x1="38247" y1="76996" x2="34316" y2="79973"/>
                        <a14:foregroundMark x1="34316" y1="79973" x2="20311" y2="82815"/>
                        <a14:foregroundMark x1="20311" y1="82815" x2="18346" y2="86333"/>
                        <a14:foregroundMark x1="27437" y1="78214" x2="21867" y2="82409"/>
                        <a14:foregroundMark x1="21867" y1="82409" x2="19165" y2="87957"/>
                        <a14:foregroundMark x1="19165" y1="87957" x2="20229" y2="94858"/>
                        <a14:foregroundMark x1="20229" y1="94858" x2="24816" y2="95670"/>
                        <a14:foregroundMark x1="24816" y1="95670" x2="29566" y2="92558"/>
                        <a14:foregroundMark x1="29566" y1="92558" x2="33333" y2="87415"/>
                        <a14:foregroundMark x1="33333" y1="87415" x2="33006" y2="79702"/>
                        <a14:foregroundMark x1="33006" y1="79702" x2="29484" y2="75237"/>
                        <a14:foregroundMark x1="29484" y1="75237" x2="26945" y2="78484"/>
                        <a14:foregroundMark x1="51433" y1="69147" x2="56675" y2="61570"/>
                        <a14:foregroundMark x1="56675" y1="61570" x2="60934" y2="59540"/>
                        <a14:foregroundMark x1="60934" y1="59540" x2="69451" y2="66441"/>
                        <a14:foregroundMark x1="69451" y1="66441" x2="70188" y2="89310"/>
                        <a14:foregroundMark x1="70188" y1="89310" x2="65356" y2="93911"/>
                        <a14:foregroundMark x1="65356" y1="93911" x2="55938" y2="88769"/>
                        <a14:foregroundMark x1="55938" y1="88769" x2="52907" y2="82273"/>
                        <a14:foregroundMark x1="52907" y1="82273" x2="51433" y2="74290"/>
                        <a14:foregroundMark x1="51433" y1="74290" x2="51433" y2="69147"/>
                        <a14:foregroundMark x1="58067" y1="45061" x2="85667" y2="38430"/>
                        <a14:foregroundMark x1="85667" y1="38430" x2="90090" y2="39242"/>
                        <a14:foregroundMark x1="90090" y1="39242" x2="94103" y2="42219"/>
                        <a14:foregroundMark x1="94103" y1="42219" x2="96151" y2="57916"/>
                        <a14:foregroundMark x1="96151" y1="57916" x2="92629" y2="64411"/>
                        <a14:foregroundMark x1="92629" y1="64411" x2="82801" y2="65629"/>
                        <a14:foregroundMark x1="82801" y1="65629" x2="60197" y2="52233"/>
                        <a14:foregroundMark x1="60197" y1="52233" x2="57576" y2="46549"/>
                        <a14:foregroundMark x1="57576" y1="46549" x2="57821" y2="45332"/>
                        <a14:foregroundMark x1="69042" y1="48444" x2="73382" y2="46279"/>
                        <a14:foregroundMark x1="73382" y1="46279" x2="78870" y2="46143"/>
                        <a14:foregroundMark x1="78870" y1="46143" x2="82719" y2="50744"/>
                        <a14:foregroundMark x1="82719" y1="50744" x2="84685" y2="58863"/>
                        <a14:foregroundMark x1="84685" y1="58863" x2="82637" y2="65088"/>
                        <a14:foregroundMark x1="82637" y1="65088" x2="75020" y2="66847"/>
                        <a14:foregroundMark x1="75020" y1="66847" x2="71007" y2="64141"/>
                        <a14:foregroundMark x1="71007" y1="64141" x2="66093" y2="58187"/>
                        <a14:foregroundMark x1="66093" y1="58187" x2="64046" y2="50609"/>
                        <a14:foregroundMark x1="64046" y1="50609" x2="67404" y2="46279"/>
                        <a14:foregroundMark x1="67404" y1="46279" x2="69533" y2="47767"/>
                        <a14:foregroundMark x1="81900" y1="45602" x2="87305" y2="47226"/>
                        <a14:foregroundMark x1="87305" y1="47226" x2="90418" y2="52774"/>
                        <a14:foregroundMark x1="90418" y1="52774" x2="89762" y2="60893"/>
                        <a14:foregroundMark x1="89762" y1="60893" x2="84930" y2="63464"/>
                        <a14:foregroundMark x1="84930" y1="63464" x2="81327" y2="55886"/>
                        <a14:foregroundMark x1="81327" y1="55886" x2="81081" y2="48038"/>
                        <a14:foregroundMark x1="81081" y1="48038" x2="81491" y2="46008"/>
                        <a14:foregroundMark x1="76413" y1="46008" x2="83210" y2="47361"/>
                        <a14:foregroundMark x1="83210" y1="47361" x2="85504" y2="56969"/>
                        <a14:foregroundMark x1="85504" y1="56969" x2="83210" y2="64547"/>
                        <a14:foregroundMark x1="83210" y1="64547" x2="77314" y2="59405"/>
                        <a14:foregroundMark x1="77314" y1="59405" x2="74775" y2="51015"/>
                        <a14:foregroundMark x1="74775" y1="51015" x2="76658" y2="45737"/>
                        <a14:foregroundMark x1="11548" y1="41001" x2="8190" y2="35318"/>
                        <a14:foregroundMark x1="8190" y1="35318" x2="8190" y2="19486"/>
                        <a14:foregroundMark x1="8190" y1="19486" x2="9500" y2="12314"/>
                        <a14:foregroundMark x1="9500" y1="12314" x2="13759" y2="13261"/>
                        <a14:foregroundMark x1="13759" y1="13261" x2="13186" y2="36671"/>
                        <a14:foregroundMark x1="13186" y1="36671" x2="11876" y2="4127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3251" y="-26043"/>
            <a:ext cx="8502347" cy="514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150271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 descr="https://upload.wikimedia.org/wikipedia/it/1/11/Napoli_university_seal_alfachannel.png"/>
          <p:cNvPicPr>
            <a:picLocks noChangeArrowheads="1"/>
          </p:cNvPicPr>
          <p:nvPr/>
        </p:nvPicPr>
        <p:blipFill rotWithShape="1">
          <a:blip r:embed="rId3" cstate="print">
            <a:duotone>
              <a:prstClr val="black"/>
              <a:srgbClr val="2B8DB6">
                <a:tint val="45000"/>
                <a:satMod val="400000"/>
              </a:srgbClr>
            </a:duotone>
            <a:lum brigh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"/>
                    </a14:imgEffect>
                    <a14:imgEffect>
                      <a14:colorTemperature colorTemp="9291"/>
                    </a14:imgEffect>
                    <a14:imgEffect>
                      <a14:saturation sat="241000"/>
                    </a14:imgEffect>
                    <a14:imgEffect>
                      <a14:brightnessContrast bright="57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34" t="12154"/>
          <a:stretch/>
        </p:blipFill>
        <p:spPr bwMode="auto">
          <a:xfrm>
            <a:off x="0" y="0"/>
            <a:ext cx="2880000" cy="322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24432" y="2003694"/>
            <a:ext cx="6375219" cy="11310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it-IT" sz="2300" b="1" dirty="0">
              <a:solidFill>
                <a:schemeClr val="bg1"/>
              </a:solidFill>
              <a:latin typeface="Franklin Gothic Medium" pitchFamily="34" charset="0"/>
            </a:endParaRPr>
          </a:p>
          <a:p>
            <a:pPr algn="ctr"/>
            <a:endParaRPr lang="it-IT" sz="2300" b="1" dirty="0">
              <a:solidFill>
                <a:schemeClr val="bg1"/>
              </a:solidFill>
              <a:latin typeface="Franklin Gothic Medium" pitchFamily="34" charset="0"/>
            </a:endParaRPr>
          </a:p>
          <a:p>
            <a:pPr algn="ctr"/>
            <a:endParaRPr lang="it-IT" sz="2300" b="1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15616" y="2906673"/>
            <a:ext cx="3276211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Franklin Gothic Medium" panose="020B0603020102020204" pitchFamily="34" charset="0"/>
                <a:ea typeface="Roboto" pitchFamily="2" charset="0"/>
              </a:rPr>
              <a:t>flavio.farroni@unina.it</a:t>
            </a:r>
          </a:p>
          <a:p>
            <a:r>
              <a:rPr lang="it-IT" sz="1200" dirty="0">
                <a:solidFill>
                  <a:schemeClr val="bg1"/>
                </a:solidFill>
                <a:latin typeface="Franklin Gothic Medium" panose="020B0603020102020204" pitchFamily="34" charset="0"/>
                <a:ea typeface="Roboto" pitchFamily="2" charset="0"/>
              </a:rPr>
              <a:t>+39 333 374 26 46</a:t>
            </a:r>
          </a:p>
          <a:p>
            <a:endParaRPr lang="it-IT" sz="1200" dirty="0">
              <a:solidFill>
                <a:schemeClr val="bg1"/>
              </a:solidFill>
              <a:latin typeface="Franklin Gothic Medium" panose="020B0603020102020204" pitchFamily="34" charset="0"/>
              <a:ea typeface="Roboto" pitchFamily="2" charset="0"/>
            </a:endParaRPr>
          </a:p>
          <a:p>
            <a:r>
              <a:rPr lang="it-IT" sz="1200" dirty="0">
                <a:solidFill>
                  <a:schemeClr val="bg1"/>
                </a:solidFill>
                <a:latin typeface="Franklin Gothic Medium" panose="020B0603020102020204" pitchFamily="34" charset="0"/>
                <a:ea typeface="Roboto" pitchFamily="2" charset="0"/>
              </a:rPr>
              <a:t>Via Claudio 21, 80125 NAPOLI</a:t>
            </a:r>
          </a:p>
          <a:p>
            <a:r>
              <a:rPr lang="it-IT" sz="1200" dirty="0">
                <a:solidFill>
                  <a:schemeClr val="bg1"/>
                </a:solidFill>
                <a:latin typeface="Franklin Gothic Medium" panose="020B0603020102020204" pitchFamily="34" charset="0"/>
                <a:ea typeface="Roboto" pitchFamily="2" charset="0"/>
              </a:rPr>
              <a:t>DII – Dipartimento di Ingegneria Industriale</a:t>
            </a:r>
          </a:p>
          <a:p>
            <a:r>
              <a:rPr lang="it-IT" sz="1200" dirty="0">
                <a:solidFill>
                  <a:schemeClr val="bg1"/>
                </a:solidFill>
                <a:latin typeface="Franklin Gothic Medium" panose="020B0603020102020204" pitchFamily="34" charset="0"/>
                <a:ea typeface="Roboto" pitchFamily="2" charset="0"/>
              </a:rPr>
              <a:t>Università degli Studi di Napoli "Federico II"</a:t>
            </a:r>
          </a:p>
        </p:txBody>
      </p:sp>
      <p:pic>
        <p:nvPicPr>
          <p:cNvPr id="12" name="Picture 4" descr="Risultati immagini per logo instagram"/>
          <p:cNvPicPr>
            <a:picLocks noChangeAspect="1" noChangeArrowheads="1"/>
          </p:cNvPicPr>
          <p:nvPr/>
        </p:nvPicPr>
        <p:blipFill>
          <a:blip r:embed="rId5" cstate="print">
            <a:lum bright="100000"/>
          </a:blip>
          <a:srcRect/>
          <a:stretch>
            <a:fillRect/>
          </a:stretch>
        </p:blipFill>
        <p:spPr bwMode="auto">
          <a:xfrm>
            <a:off x="251520" y="4584988"/>
            <a:ext cx="360000" cy="360000"/>
          </a:xfrm>
          <a:prstGeom prst="rect">
            <a:avLst/>
          </a:prstGeom>
          <a:noFill/>
        </p:spPr>
      </p:pic>
      <p:pic>
        <p:nvPicPr>
          <p:cNvPr id="13" name="Picture 12" descr="Risultati immagini per logo white facebook 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496" y="4371950"/>
            <a:ext cx="180000" cy="180000"/>
          </a:xfrm>
          <a:prstGeom prst="rect">
            <a:avLst/>
          </a:prstGeom>
          <a:noFill/>
        </p:spPr>
      </p:pic>
      <p:sp>
        <p:nvSpPr>
          <p:cNvPr id="14" name="Rettangolo 13"/>
          <p:cNvSpPr/>
          <p:nvPr/>
        </p:nvSpPr>
        <p:spPr>
          <a:xfrm>
            <a:off x="611520" y="4334058"/>
            <a:ext cx="1892185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it-IT" sz="1200" dirty="0" err="1">
                <a:solidFill>
                  <a:schemeClr val="bg1"/>
                </a:solidFill>
                <a:latin typeface="Franklin Gothic Medium" panose="020B0603020102020204" pitchFamily="34" charset="0"/>
                <a:ea typeface="Roboto" pitchFamily="2" charset="0"/>
              </a:rPr>
              <a:t>MegaRidevehicledynamics</a:t>
            </a:r>
            <a:endParaRPr lang="en-GB" sz="1200" dirty="0">
              <a:solidFill>
                <a:schemeClr val="bg1"/>
              </a:solidFill>
              <a:latin typeface="Franklin Gothic Medium" panose="020B0603020102020204" pitchFamily="34" charset="0"/>
              <a:ea typeface="Roboto" pitchFamily="2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611520" y="4632793"/>
            <a:ext cx="2011063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Franklin Gothic Medium" panose="020B0603020102020204" pitchFamily="34" charset="0"/>
                <a:ea typeface="Roboto" pitchFamily="2" charset="0"/>
              </a:rPr>
              <a:t>megaride_vehicle_dynamics</a:t>
            </a:r>
            <a:endParaRPr lang="en-GB" sz="1200" dirty="0">
              <a:latin typeface="Franklin Gothic Medium" panose="020B0603020102020204" pitchFamily="34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68605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magine correla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7"/>
          <a:stretch/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594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r="89457"/>
          <a:stretch>
            <a:fillRect/>
          </a:stretch>
        </p:blipFill>
        <p:spPr bwMode="auto">
          <a:xfrm>
            <a:off x="432048" y="323980"/>
            <a:ext cx="899592" cy="41919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60040" y="270170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300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0040" y="597338"/>
            <a:ext cx="381832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200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60040" y="948439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100</a:t>
            </a:r>
          </a:p>
        </p:txBody>
      </p:sp>
      <p:sp>
        <p:nvSpPr>
          <p:cNvPr id="9" name="CasellaDiTesto 8"/>
          <p:cNvSpPr txBox="1"/>
          <p:nvPr/>
        </p:nvSpPr>
        <p:spPr>
          <a:xfrm rot="16200000">
            <a:off x="-177419" y="693889"/>
            <a:ext cx="942883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00FFFF"/>
                </a:solidFill>
              </a:rPr>
              <a:t>SPEED</a:t>
            </a:r>
            <a:r>
              <a:rPr lang="en-GB" sz="1000" b="1" dirty="0">
                <a:solidFill>
                  <a:srgbClr val="00FFFF"/>
                </a:solidFill>
              </a:rPr>
              <a:t> [KM/H]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60040" y="1308479"/>
            <a:ext cx="44595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+200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60040" y="1566314"/>
            <a:ext cx="44595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+100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60040" y="1956551"/>
            <a:ext cx="420308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-100</a:t>
            </a:r>
          </a:p>
        </p:txBody>
      </p:sp>
      <p:sp>
        <p:nvSpPr>
          <p:cNvPr id="13" name="CasellaDiTesto 12"/>
          <p:cNvSpPr txBox="1"/>
          <p:nvPr/>
        </p:nvSpPr>
        <p:spPr>
          <a:xfrm rot="16200000">
            <a:off x="-33950" y="1774009"/>
            <a:ext cx="655945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00FF"/>
                </a:solidFill>
              </a:rPr>
              <a:t>STEER</a:t>
            </a:r>
            <a:r>
              <a:rPr lang="en-GB" sz="1000" b="1" dirty="0">
                <a:solidFill>
                  <a:srgbClr val="FF00FF"/>
                </a:solidFill>
              </a:rPr>
              <a:t> [°]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60040" y="2214386"/>
            <a:ext cx="420308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-200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60039" y="3507855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160</a:t>
            </a:r>
          </a:p>
        </p:txBody>
      </p:sp>
      <p:sp>
        <p:nvSpPr>
          <p:cNvPr id="18" name="CasellaDiTesto 17"/>
          <p:cNvSpPr txBox="1"/>
          <p:nvPr/>
        </p:nvSpPr>
        <p:spPr>
          <a:xfrm rot="16200000">
            <a:off x="-367284" y="3783429"/>
            <a:ext cx="1188142" cy="40010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FF00"/>
                </a:solidFill>
              </a:rPr>
              <a:t>TIRE</a:t>
            </a:r>
          </a:p>
          <a:p>
            <a:pPr algn="ctr"/>
            <a:r>
              <a:rPr lang="en-GB" sz="1000" dirty="0">
                <a:solidFill>
                  <a:srgbClr val="FFFF00"/>
                </a:solidFill>
              </a:rPr>
              <a:t>TEMPERATURE</a:t>
            </a:r>
            <a:r>
              <a:rPr lang="en-GB" sz="1000" b="1" dirty="0">
                <a:solidFill>
                  <a:srgbClr val="FFFF00"/>
                </a:solidFill>
              </a:rPr>
              <a:t> [°C]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60039" y="4269746"/>
            <a:ext cx="316112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80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60040" y="3888001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120</a:t>
            </a:r>
          </a:p>
        </p:txBody>
      </p:sp>
      <p:sp>
        <p:nvSpPr>
          <p:cNvPr id="21" name="CasellaDiTesto 20"/>
          <p:cNvSpPr txBox="1"/>
          <p:nvPr/>
        </p:nvSpPr>
        <p:spPr>
          <a:xfrm rot="16200000">
            <a:off x="-250356" y="2836358"/>
            <a:ext cx="1088756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</a:rPr>
              <a:t>ACC_X</a:t>
            </a:r>
            <a:r>
              <a:rPr lang="en-GB" sz="1000" b="1" dirty="0">
                <a:solidFill>
                  <a:srgbClr val="FFFF00"/>
                </a:solidFill>
              </a:rPr>
              <a:t> </a:t>
            </a:r>
            <a:r>
              <a:rPr lang="en-GB" sz="1000" dirty="0">
                <a:solidFill>
                  <a:srgbClr val="0000FF"/>
                </a:solidFill>
              </a:rPr>
              <a:t>ACC_Y</a:t>
            </a:r>
            <a:r>
              <a:rPr lang="en-GB" sz="1000" b="1" dirty="0">
                <a:solidFill>
                  <a:srgbClr val="FFFF00"/>
                </a:solidFill>
              </a:rPr>
              <a:t> </a:t>
            </a:r>
            <a:r>
              <a:rPr lang="en-GB" sz="1000" b="1" dirty="0">
                <a:solidFill>
                  <a:schemeClr val="bg1"/>
                </a:solidFill>
              </a:rPr>
              <a:t>[G]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395536" y="2541554"/>
            <a:ext cx="314510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+2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395537" y="3219823"/>
            <a:ext cx="288858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-2</a:t>
            </a:r>
          </a:p>
        </p:txBody>
      </p:sp>
      <p:pic>
        <p:nvPicPr>
          <p:cNvPr id="7170" name="Picture 2" descr="Immagine correl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95486"/>
            <a:ext cx="6390000" cy="3600000"/>
          </a:xfrm>
          <a:prstGeom prst="rect">
            <a:avLst/>
          </a:prstGeom>
          <a:noFill/>
        </p:spPr>
      </p:pic>
      <p:pic>
        <p:nvPicPr>
          <p:cNvPr id="7174" name="Picture 6" descr="Immagine correlata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64088" y="2571750"/>
            <a:ext cx="3779912" cy="2315196"/>
          </a:xfrm>
          <a:prstGeom prst="rect">
            <a:avLst/>
          </a:prstGeom>
          <a:noFill/>
        </p:spPr>
      </p:pic>
      <p:sp>
        <p:nvSpPr>
          <p:cNvPr id="26" name="CasellaDiTesto 25"/>
          <p:cNvSpPr txBox="1"/>
          <p:nvPr/>
        </p:nvSpPr>
        <p:spPr>
          <a:xfrm>
            <a:off x="2267745" y="555527"/>
            <a:ext cx="2406428" cy="33855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DE3FF"/>
            </a:outerShdw>
          </a:effectLst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600" dirty="0">
                <a:solidFill>
                  <a:srgbClr val="6DE3FF"/>
                </a:solidFill>
                <a:latin typeface="Lucida Console" pitchFamily="49" charset="0"/>
              </a:rPr>
              <a:t>vehicle: Formula 1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5503260" y="2737253"/>
            <a:ext cx="3640736" cy="33855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DE3FF"/>
            </a:outerShdw>
          </a:effectLst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600" dirty="0">
                <a:solidFill>
                  <a:srgbClr val="6DE3FF"/>
                </a:solidFill>
                <a:latin typeface="Lucida Console" pitchFamily="49" charset="0"/>
              </a:rPr>
              <a:t>track: </a:t>
            </a:r>
            <a:r>
              <a:rPr lang="en-GB" sz="1600" dirty="0" err="1">
                <a:solidFill>
                  <a:srgbClr val="6DE3FF"/>
                </a:solidFill>
                <a:latin typeface="Lucida Console" pitchFamily="49" charset="0"/>
              </a:rPr>
              <a:t>Catalunya</a:t>
            </a:r>
            <a:r>
              <a:rPr lang="en-GB" sz="1600" dirty="0">
                <a:solidFill>
                  <a:srgbClr val="6DE3FF"/>
                </a:solidFill>
                <a:latin typeface="Lucida Console" pitchFamily="49" charset="0"/>
              </a:rPr>
              <a:t> (Barcelona)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1691680" y="3867894"/>
            <a:ext cx="3393878" cy="33855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DE3FF"/>
            </a:outerShdw>
          </a:effectLst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600" dirty="0">
                <a:solidFill>
                  <a:srgbClr val="6DE3FF"/>
                </a:solidFill>
                <a:latin typeface="Lucida Console" pitchFamily="49" charset="0"/>
              </a:rPr>
              <a:t>target: telemetry analysis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683568" y="4515967"/>
            <a:ext cx="7024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* rear tire</a:t>
            </a:r>
            <a:endParaRPr lang="en-GB" sz="1000" b="1" dirty="0">
              <a:solidFill>
                <a:schemeClr val="bg1"/>
              </a:solidFill>
            </a:endParaRP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50607"/>
              </a:clrFrom>
              <a:clrTo>
                <a:srgbClr val="050607">
                  <a:alpha val="0"/>
                </a:srgbClr>
              </a:clrTo>
            </a:clrChange>
          </a:blip>
          <a:srcRect l="28644" r="28391" b="33088"/>
          <a:stretch>
            <a:fillRect/>
          </a:stretch>
        </p:blipFill>
        <p:spPr bwMode="auto">
          <a:xfrm>
            <a:off x="101779" y="4613758"/>
            <a:ext cx="449551" cy="44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41" y="4648281"/>
            <a:ext cx="481416" cy="43970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99" y="4597775"/>
            <a:ext cx="495555" cy="493652"/>
          </a:xfrm>
          <a:prstGeom prst="rect">
            <a:avLst/>
          </a:prstGeom>
        </p:spPr>
      </p:pic>
      <p:cxnSp>
        <p:nvCxnSpPr>
          <p:cNvPr id="16" name="Connettore 1 15"/>
          <p:cNvCxnSpPr>
            <a:cxnSpLocks/>
          </p:cNvCxnSpPr>
          <p:nvPr/>
        </p:nvCxnSpPr>
        <p:spPr>
          <a:xfrm>
            <a:off x="658906" y="4868135"/>
            <a:ext cx="7361535" cy="0"/>
          </a:xfrm>
          <a:prstGeom prst="line">
            <a:avLst/>
          </a:prstGeom>
          <a:ln w="63500" cap="flat" cmpd="sng">
            <a:solidFill>
              <a:schemeClr val="bg1">
                <a:alpha val="2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r="78486"/>
          <a:stretch>
            <a:fillRect/>
          </a:stretch>
        </p:blipFill>
        <p:spPr bwMode="auto">
          <a:xfrm>
            <a:off x="432049" y="323980"/>
            <a:ext cx="1835696" cy="41919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60040" y="270170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300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0040" y="597338"/>
            <a:ext cx="381832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200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60040" y="948439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100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60040" y="1308479"/>
            <a:ext cx="44595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+200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60040" y="1566314"/>
            <a:ext cx="44595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+100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60040" y="1956551"/>
            <a:ext cx="420308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-100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60040" y="2214386"/>
            <a:ext cx="420308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-200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60039" y="3507855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160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60039" y="4269746"/>
            <a:ext cx="316112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80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60040" y="3888001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120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95536" y="2541554"/>
            <a:ext cx="314510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+2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95537" y="3219823"/>
            <a:ext cx="288858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971600" y="62503"/>
            <a:ext cx="1136017" cy="27699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WARM-UP LAP</a:t>
            </a: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50607"/>
              </a:clrFrom>
              <a:clrTo>
                <a:srgbClr val="050607">
                  <a:alpha val="0"/>
                </a:srgbClr>
              </a:clrTo>
            </a:clrChange>
          </a:blip>
          <a:srcRect l="28644" r="28391" b="33088"/>
          <a:stretch>
            <a:fillRect/>
          </a:stretch>
        </p:blipFill>
        <p:spPr bwMode="auto">
          <a:xfrm>
            <a:off x="101779" y="4613758"/>
            <a:ext cx="449551" cy="44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41" y="4648281"/>
            <a:ext cx="481416" cy="439708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99" y="4597775"/>
            <a:ext cx="495555" cy="493652"/>
          </a:xfrm>
          <a:prstGeom prst="rect">
            <a:avLst/>
          </a:prstGeom>
        </p:spPr>
      </p:pic>
      <p:cxnSp>
        <p:nvCxnSpPr>
          <p:cNvPr id="33" name="Connettore 1 32"/>
          <p:cNvCxnSpPr>
            <a:cxnSpLocks/>
          </p:cNvCxnSpPr>
          <p:nvPr/>
        </p:nvCxnSpPr>
        <p:spPr>
          <a:xfrm>
            <a:off x="658906" y="4868135"/>
            <a:ext cx="7361535" cy="0"/>
          </a:xfrm>
          <a:prstGeom prst="line">
            <a:avLst/>
          </a:prstGeom>
          <a:ln w="63500" cap="flat" cmpd="sng">
            <a:solidFill>
              <a:schemeClr val="bg1">
                <a:alpha val="2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 rot="16200000">
            <a:off x="-177419" y="693889"/>
            <a:ext cx="942883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00FFFF"/>
                </a:solidFill>
              </a:rPr>
              <a:t>SPEED</a:t>
            </a:r>
            <a:r>
              <a:rPr lang="en-GB" sz="1000" b="1" dirty="0">
                <a:solidFill>
                  <a:srgbClr val="00FFFF"/>
                </a:solidFill>
              </a:rPr>
              <a:t> [KM/H]</a:t>
            </a:r>
          </a:p>
        </p:txBody>
      </p:sp>
      <p:sp>
        <p:nvSpPr>
          <p:cNvPr id="35" name="CasellaDiTesto 34"/>
          <p:cNvSpPr txBox="1"/>
          <p:nvPr/>
        </p:nvSpPr>
        <p:spPr>
          <a:xfrm rot="16200000">
            <a:off x="-33950" y="1774009"/>
            <a:ext cx="655945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00FF"/>
                </a:solidFill>
              </a:rPr>
              <a:t>STEER</a:t>
            </a:r>
            <a:r>
              <a:rPr lang="en-GB" sz="1000" b="1" dirty="0">
                <a:solidFill>
                  <a:srgbClr val="FF00FF"/>
                </a:solidFill>
              </a:rPr>
              <a:t> [°]</a:t>
            </a:r>
          </a:p>
        </p:txBody>
      </p:sp>
      <p:sp>
        <p:nvSpPr>
          <p:cNvPr id="36" name="CasellaDiTesto 35"/>
          <p:cNvSpPr txBox="1"/>
          <p:nvPr/>
        </p:nvSpPr>
        <p:spPr>
          <a:xfrm rot="16200000">
            <a:off x="-367284" y="3783429"/>
            <a:ext cx="1188142" cy="40010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FF00"/>
                </a:solidFill>
              </a:rPr>
              <a:t>TIRE</a:t>
            </a:r>
          </a:p>
          <a:p>
            <a:pPr algn="ctr"/>
            <a:r>
              <a:rPr lang="en-GB" sz="1000" dirty="0">
                <a:solidFill>
                  <a:srgbClr val="FFFF00"/>
                </a:solidFill>
              </a:rPr>
              <a:t>TEMPERATURE</a:t>
            </a:r>
            <a:r>
              <a:rPr lang="en-GB" sz="1000" b="1" dirty="0">
                <a:solidFill>
                  <a:srgbClr val="FFFF00"/>
                </a:solidFill>
              </a:rPr>
              <a:t> [°C]</a:t>
            </a:r>
          </a:p>
        </p:txBody>
      </p:sp>
      <p:sp>
        <p:nvSpPr>
          <p:cNvPr id="37" name="CasellaDiTesto 36"/>
          <p:cNvSpPr txBox="1"/>
          <p:nvPr/>
        </p:nvSpPr>
        <p:spPr>
          <a:xfrm rot="16200000">
            <a:off x="-250356" y="2836358"/>
            <a:ext cx="1088756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</a:rPr>
              <a:t>ACC_X</a:t>
            </a:r>
            <a:r>
              <a:rPr lang="en-GB" sz="1000" b="1" dirty="0">
                <a:solidFill>
                  <a:srgbClr val="FFFF00"/>
                </a:solidFill>
              </a:rPr>
              <a:t> </a:t>
            </a:r>
            <a:r>
              <a:rPr lang="en-GB" sz="1000" dirty="0">
                <a:solidFill>
                  <a:srgbClr val="0000FF"/>
                </a:solidFill>
              </a:rPr>
              <a:t>ACC_Y</a:t>
            </a:r>
            <a:r>
              <a:rPr lang="en-GB" sz="1000" b="1" dirty="0">
                <a:solidFill>
                  <a:srgbClr val="FFFF00"/>
                </a:solidFill>
              </a:rPr>
              <a:t> </a:t>
            </a:r>
            <a:r>
              <a:rPr lang="en-GB" sz="1000" b="1" dirty="0">
                <a:solidFill>
                  <a:schemeClr val="bg1"/>
                </a:solidFill>
              </a:rPr>
              <a:t>[G]</a:t>
            </a:r>
          </a:p>
        </p:txBody>
      </p:sp>
      <p:sp>
        <p:nvSpPr>
          <p:cNvPr id="2" name="Ovale 1"/>
          <p:cNvSpPr/>
          <p:nvPr/>
        </p:nvSpPr>
        <p:spPr>
          <a:xfrm>
            <a:off x="1187624" y="1194661"/>
            <a:ext cx="504056" cy="144909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ezgif.com-video-to-gif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8729" y="242047"/>
            <a:ext cx="6167717" cy="4625788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r="78486"/>
          <a:stretch>
            <a:fillRect/>
          </a:stretch>
        </p:blipFill>
        <p:spPr bwMode="auto">
          <a:xfrm>
            <a:off x="432049" y="323980"/>
            <a:ext cx="1835696" cy="41919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60040" y="270170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300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0040" y="597338"/>
            <a:ext cx="381832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200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60040" y="948439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100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60040" y="1308479"/>
            <a:ext cx="44595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+200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60040" y="1566314"/>
            <a:ext cx="44595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+100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60040" y="1956551"/>
            <a:ext cx="420308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-100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60040" y="2214386"/>
            <a:ext cx="420308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-200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60039" y="3507855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160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60039" y="4269746"/>
            <a:ext cx="316112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80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60040" y="3888001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120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95536" y="2541554"/>
            <a:ext cx="314510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+2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95537" y="3219823"/>
            <a:ext cx="288858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971600" y="62503"/>
            <a:ext cx="1136017" cy="27699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WARM-UP LAP</a:t>
            </a:r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50607"/>
              </a:clrFrom>
              <a:clrTo>
                <a:srgbClr val="050607">
                  <a:alpha val="0"/>
                </a:srgbClr>
              </a:clrTo>
            </a:clrChange>
          </a:blip>
          <a:srcRect l="28644" r="28391" b="33088"/>
          <a:stretch>
            <a:fillRect/>
          </a:stretch>
        </p:blipFill>
        <p:spPr bwMode="auto">
          <a:xfrm>
            <a:off x="101779" y="4613758"/>
            <a:ext cx="449551" cy="44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41" y="4648281"/>
            <a:ext cx="481416" cy="439708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99" y="4597775"/>
            <a:ext cx="495555" cy="493652"/>
          </a:xfrm>
          <a:prstGeom prst="rect">
            <a:avLst/>
          </a:prstGeom>
        </p:spPr>
      </p:pic>
      <p:cxnSp>
        <p:nvCxnSpPr>
          <p:cNvPr id="36" name="Connettore 1 35"/>
          <p:cNvCxnSpPr>
            <a:cxnSpLocks/>
          </p:cNvCxnSpPr>
          <p:nvPr/>
        </p:nvCxnSpPr>
        <p:spPr>
          <a:xfrm>
            <a:off x="658906" y="4868135"/>
            <a:ext cx="7361535" cy="0"/>
          </a:xfrm>
          <a:prstGeom prst="line">
            <a:avLst/>
          </a:prstGeom>
          <a:ln w="63500" cap="flat" cmpd="sng">
            <a:solidFill>
              <a:schemeClr val="bg1">
                <a:alpha val="2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 rot="16200000">
            <a:off x="-177419" y="693889"/>
            <a:ext cx="942883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00FFFF"/>
                </a:solidFill>
              </a:rPr>
              <a:t>SPEED</a:t>
            </a:r>
            <a:r>
              <a:rPr lang="en-GB" sz="1000" b="1" dirty="0">
                <a:solidFill>
                  <a:srgbClr val="00FFFF"/>
                </a:solidFill>
              </a:rPr>
              <a:t> [KM/H]</a:t>
            </a:r>
          </a:p>
        </p:txBody>
      </p:sp>
      <p:sp>
        <p:nvSpPr>
          <p:cNvPr id="38" name="CasellaDiTesto 37"/>
          <p:cNvSpPr txBox="1"/>
          <p:nvPr/>
        </p:nvSpPr>
        <p:spPr>
          <a:xfrm rot="16200000">
            <a:off x="-33950" y="1774009"/>
            <a:ext cx="655945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00FF"/>
                </a:solidFill>
              </a:rPr>
              <a:t>STEER</a:t>
            </a:r>
            <a:r>
              <a:rPr lang="en-GB" sz="1000" b="1" dirty="0">
                <a:solidFill>
                  <a:srgbClr val="FF00FF"/>
                </a:solidFill>
              </a:rPr>
              <a:t> [°]</a:t>
            </a:r>
          </a:p>
        </p:txBody>
      </p:sp>
      <p:sp>
        <p:nvSpPr>
          <p:cNvPr id="39" name="CasellaDiTesto 38"/>
          <p:cNvSpPr txBox="1"/>
          <p:nvPr/>
        </p:nvSpPr>
        <p:spPr>
          <a:xfrm rot="16200000">
            <a:off x="-367284" y="3783429"/>
            <a:ext cx="1188142" cy="40010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FF00"/>
                </a:solidFill>
              </a:rPr>
              <a:t>TIRE</a:t>
            </a:r>
          </a:p>
          <a:p>
            <a:pPr algn="ctr"/>
            <a:r>
              <a:rPr lang="en-GB" sz="1000" dirty="0">
                <a:solidFill>
                  <a:srgbClr val="FFFF00"/>
                </a:solidFill>
              </a:rPr>
              <a:t>TEMPERATURE</a:t>
            </a:r>
            <a:r>
              <a:rPr lang="en-GB" sz="1000" b="1" dirty="0">
                <a:solidFill>
                  <a:srgbClr val="FFFF00"/>
                </a:solidFill>
              </a:rPr>
              <a:t> [°C]</a:t>
            </a:r>
          </a:p>
        </p:txBody>
      </p:sp>
      <p:sp>
        <p:nvSpPr>
          <p:cNvPr id="40" name="CasellaDiTesto 39"/>
          <p:cNvSpPr txBox="1"/>
          <p:nvPr/>
        </p:nvSpPr>
        <p:spPr>
          <a:xfrm rot="16200000">
            <a:off x="-250356" y="2836358"/>
            <a:ext cx="1088756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</a:rPr>
              <a:t>ACC_X</a:t>
            </a:r>
            <a:r>
              <a:rPr lang="en-GB" sz="1000" b="1" dirty="0">
                <a:solidFill>
                  <a:srgbClr val="FFFF00"/>
                </a:solidFill>
              </a:rPr>
              <a:t> </a:t>
            </a:r>
            <a:r>
              <a:rPr lang="en-GB" sz="1000" dirty="0">
                <a:solidFill>
                  <a:srgbClr val="0000FF"/>
                </a:solidFill>
              </a:rPr>
              <a:t>ACC_Y</a:t>
            </a:r>
            <a:r>
              <a:rPr lang="en-GB" sz="1000" b="1" dirty="0">
                <a:solidFill>
                  <a:srgbClr val="FFFF00"/>
                </a:solidFill>
              </a:rPr>
              <a:t> </a:t>
            </a:r>
            <a:r>
              <a:rPr lang="en-GB" sz="1000" b="1" dirty="0">
                <a:solidFill>
                  <a:schemeClr val="bg1"/>
                </a:solidFill>
              </a:rPr>
              <a:t>[G]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r="39665"/>
          <a:stretch>
            <a:fillRect/>
          </a:stretch>
        </p:blipFill>
        <p:spPr bwMode="auto">
          <a:xfrm>
            <a:off x="432048" y="323980"/>
            <a:ext cx="5148064" cy="41919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60040" y="270170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300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0040" y="597338"/>
            <a:ext cx="381832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200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60040" y="948439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100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60040" y="1308479"/>
            <a:ext cx="44595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+200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60040" y="1566314"/>
            <a:ext cx="44595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+100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60040" y="1956551"/>
            <a:ext cx="420308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-100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60040" y="2214386"/>
            <a:ext cx="420308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-200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60039" y="3507855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160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60039" y="4269746"/>
            <a:ext cx="316112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80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60040" y="3888001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120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95536" y="2541554"/>
            <a:ext cx="314510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+2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95537" y="3219823"/>
            <a:ext cx="288858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971600" y="62503"/>
            <a:ext cx="1136017" cy="27699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WARM-UP LAP</a:t>
            </a: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50607"/>
              </a:clrFrom>
              <a:clrTo>
                <a:srgbClr val="050607">
                  <a:alpha val="0"/>
                </a:srgbClr>
              </a:clrTo>
            </a:clrChange>
          </a:blip>
          <a:srcRect l="28644" r="28391" b="33088"/>
          <a:stretch>
            <a:fillRect/>
          </a:stretch>
        </p:blipFill>
        <p:spPr bwMode="auto">
          <a:xfrm>
            <a:off x="101779" y="4613758"/>
            <a:ext cx="449551" cy="44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41" y="4648281"/>
            <a:ext cx="481416" cy="439708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99" y="4597775"/>
            <a:ext cx="495555" cy="493652"/>
          </a:xfrm>
          <a:prstGeom prst="rect">
            <a:avLst/>
          </a:prstGeom>
        </p:spPr>
      </p:pic>
      <p:cxnSp>
        <p:nvCxnSpPr>
          <p:cNvPr id="33" name="Connettore 1 32"/>
          <p:cNvCxnSpPr>
            <a:cxnSpLocks/>
          </p:cNvCxnSpPr>
          <p:nvPr/>
        </p:nvCxnSpPr>
        <p:spPr>
          <a:xfrm>
            <a:off x="658906" y="4868135"/>
            <a:ext cx="7361535" cy="0"/>
          </a:xfrm>
          <a:prstGeom prst="line">
            <a:avLst/>
          </a:prstGeom>
          <a:ln w="63500" cap="flat" cmpd="sng">
            <a:solidFill>
              <a:schemeClr val="bg1">
                <a:alpha val="2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 rot="16200000">
            <a:off x="-177419" y="693889"/>
            <a:ext cx="942883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00FFFF"/>
                </a:solidFill>
              </a:rPr>
              <a:t>SPEED</a:t>
            </a:r>
            <a:r>
              <a:rPr lang="en-GB" sz="1000" b="1" dirty="0">
                <a:solidFill>
                  <a:srgbClr val="00FFFF"/>
                </a:solidFill>
              </a:rPr>
              <a:t> [KM/H]</a:t>
            </a:r>
          </a:p>
        </p:txBody>
      </p:sp>
      <p:sp>
        <p:nvSpPr>
          <p:cNvPr id="35" name="CasellaDiTesto 34"/>
          <p:cNvSpPr txBox="1"/>
          <p:nvPr/>
        </p:nvSpPr>
        <p:spPr>
          <a:xfrm rot="16200000">
            <a:off x="-33950" y="1774009"/>
            <a:ext cx="655945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00FF"/>
                </a:solidFill>
              </a:rPr>
              <a:t>STEER</a:t>
            </a:r>
            <a:r>
              <a:rPr lang="en-GB" sz="1000" b="1" dirty="0">
                <a:solidFill>
                  <a:srgbClr val="FF00FF"/>
                </a:solidFill>
              </a:rPr>
              <a:t> [°]</a:t>
            </a:r>
          </a:p>
        </p:txBody>
      </p:sp>
      <p:sp>
        <p:nvSpPr>
          <p:cNvPr id="36" name="CasellaDiTesto 35"/>
          <p:cNvSpPr txBox="1"/>
          <p:nvPr/>
        </p:nvSpPr>
        <p:spPr>
          <a:xfrm rot="16200000">
            <a:off x="-367284" y="3783429"/>
            <a:ext cx="1188142" cy="40010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FF00"/>
                </a:solidFill>
              </a:rPr>
              <a:t>TIRE</a:t>
            </a:r>
          </a:p>
          <a:p>
            <a:pPr algn="ctr"/>
            <a:r>
              <a:rPr lang="en-GB" sz="1000" dirty="0">
                <a:solidFill>
                  <a:srgbClr val="FFFF00"/>
                </a:solidFill>
              </a:rPr>
              <a:t>TEMPERATURE</a:t>
            </a:r>
            <a:r>
              <a:rPr lang="en-GB" sz="1000" b="1" dirty="0">
                <a:solidFill>
                  <a:srgbClr val="FFFF00"/>
                </a:solidFill>
              </a:rPr>
              <a:t> [°C]</a:t>
            </a:r>
          </a:p>
        </p:txBody>
      </p:sp>
      <p:sp>
        <p:nvSpPr>
          <p:cNvPr id="37" name="CasellaDiTesto 36"/>
          <p:cNvSpPr txBox="1"/>
          <p:nvPr/>
        </p:nvSpPr>
        <p:spPr>
          <a:xfrm rot="16200000">
            <a:off x="-250356" y="2836358"/>
            <a:ext cx="1088756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</a:rPr>
              <a:t>ACC_X</a:t>
            </a:r>
            <a:r>
              <a:rPr lang="en-GB" sz="1000" b="1" dirty="0">
                <a:solidFill>
                  <a:srgbClr val="FFFF00"/>
                </a:solidFill>
              </a:rPr>
              <a:t> </a:t>
            </a:r>
            <a:r>
              <a:rPr lang="en-GB" sz="1000" dirty="0">
                <a:solidFill>
                  <a:srgbClr val="0000FF"/>
                </a:solidFill>
              </a:rPr>
              <a:t>ACC_Y</a:t>
            </a:r>
            <a:r>
              <a:rPr lang="en-GB" sz="1000" b="1" dirty="0">
                <a:solidFill>
                  <a:srgbClr val="FFFF00"/>
                </a:solidFill>
              </a:rPr>
              <a:t> </a:t>
            </a:r>
            <a:r>
              <a:rPr lang="en-GB" sz="1000" b="1" dirty="0">
                <a:solidFill>
                  <a:schemeClr val="bg1"/>
                </a:solidFill>
              </a:rPr>
              <a:t>[G]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r="39665"/>
          <a:stretch>
            <a:fillRect/>
          </a:stretch>
        </p:blipFill>
        <p:spPr bwMode="auto">
          <a:xfrm>
            <a:off x="432048" y="323980"/>
            <a:ext cx="5148064" cy="41919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60040" y="270170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300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0040" y="597338"/>
            <a:ext cx="381832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200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60040" y="948439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100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60040" y="1308479"/>
            <a:ext cx="44595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+200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60040" y="1566314"/>
            <a:ext cx="44595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+100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60040" y="1956551"/>
            <a:ext cx="420308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-100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60040" y="2214386"/>
            <a:ext cx="420308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-200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60039" y="3507855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160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60039" y="4269746"/>
            <a:ext cx="316112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80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60040" y="3888001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120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95536" y="2541554"/>
            <a:ext cx="314510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+2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95537" y="3219823"/>
            <a:ext cx="288858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-2</a:t>
            </a:r>
          </a:p>
        </p:txBody>
      </p:sp>
      <p:pic>
        <p:nvPicPr>
          <p:cNvPr id="5122" name="Picture 2" descr="Immagine correlat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24000"/>
            <a:ext cx="3048000" cy="1714500"/>
          </a:xfrm>
          <a:prstGeom prst="rect">
            <a:avLst/>
          </a:prstGeom>
          <a:noFill/>
        </p:spPr>
      </p:pic>
      <p:pic>
        <p:nvPicPr>
          <p:cNvPr id="5124" name="Picture 4" descr="Risultati immagini per tire burn out formula 1 ferrari"/>
          <p:cNvPicPr>
            <a:picLocks noChangeAspect="1" noChangeArrowheads="1"/>
          </p:cNvPicPr>
          <p:nvPr/>
        </p:nvPicPr>
        <p:blipFill>
          <a:blip r:embed="rId4" cstate="print"/>
          <a:srcRect t="27503" b="9990"/>
          <a:stretch>
            <a:fillRect/>
          </a:stretch>
        </p:blipFill>
        <p:spPr bwMode="auto">
          <a:xfrm>
            <a:off x="5724128" y="2139703"/>
            <a:ext cx="3049200" cy="1133546"/>
          </a:xfrm>
          <a:prstGeom prst="rect">
            <a:avLst/>
          </a:prstGeom>
          <a:noFill/>
        </p:spPr>
      </p:pic>
      <p:pic>
        <p:nvPicPr>
          <p:cNvPr id="21506" name="Picture 2" descr="Risultati immagini per tire burn out formula 1 start"/>
          <p:cNvPicPr>
            <a:picLocks noChangeAspect="1" noChangeArrowheads="1"/>
          </p:cNvPicPr>
          <p:nvPr/>
        </p:nvPicPr>
        <p:blipFill>
          <a:blip r:embed="rId5" cstate="print"/>
          <a:srcRect t="33645"/>
          <a:stretch>
            <a:fillRect/>
          </a:stretch>
        </p:blipFill>
        <p:spPr bwMode="auto">
          <a:xfrm>
            <a:off x="5724128" y="3379834"/>
            <a:ext cx="3049200" cy="1136133"/>
          </a:xfrm>
          <a:prstGeom prst="rect">
            <a:avLst/>
          </a:prstGeom>
          <a:noFill/>
        </p:spPr>
      </p:pic>
      <p:sp>
        <p:nvSpPr>
          <p:cNvPr id="26" name="CasellaDiTesto 25"/>
          <p:cNvSpPr txBox="1"/>
          <p:nvPr/>
        </p:nvSpPr>
        <p:spPr>
          <a:xfrm>
            <a:off x="971600" y="62503"/>
            <a:ext cx="1136017" cy="27699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WARM-UP LAP</a:t>
            </a:r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50607"/>
              </a:clrFrom>
              <a:clrTo>
                <a:srgbClr val="050607">
                  <a:alpha val="0"/>
                </a:srgbClr>
              </a:clrTo>
            </a:clrChange>
          </a:blip>
          <a:srcRect l="28644" r="28391" b="33088"/>
          <a:stretch>
            <a:fillRect/>
          </a:stretch>
        </p:blipFill>
        <p:spPr bwMode="auto">
          <a:xfrm>
            <a:off x="101779" y="4613758"/>
            <a:ext cx="449551" cy="44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41" y="4648281"/>
            <a:ext cx="481416" cy="439708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99" y="4597775"/>
            <a:ext cx="495555" cy="493652"/>
          </a:xfrm>
          <a:prstGeom prst="rect">
            <a:avLst/>
          </a:prstGeom>
        </p:spPr>
      </p:pic>
      <p:cxnSp>
        <p:nvCxnSpPr>
          <p:cNvPr id="35" name="Connettore 1 34"/>
          <p:cNvCxnSpPr>
            <a:cxnSpLocks/>
          </p:cNvCxnSpPr>
          <p:nvPr/>
        </p:nvCxnSpPr>
        <p:spPr>
          <a:xfrm>
            <a:off x="658906" y="4868135"/>
            <a:ext cx="7361535" cy="0"/>
          </a:xfrm>
          <a:prstGeom prst="line">
            <a:avLst/>
          </a:prstGeom>
          <a:ln w="63500" cap="flat" cmpd="sng">
            <a:solidFill>
              <a:schemeClr val="bg1">
                <a:alpha val="2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 rot="16200000">
            <a:off x="-177419" y="693889"/>
            <a:ext cx="942883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00FFFF"/>
                </a:solidFill>
              </a:rPr>
              <a:t>SPEED</a:t>
            </a:r>
            <a:r>
              <a:rPr lang="en-GB" sz="1000" b="1" dirty="0">
                <a:solidFill>
                  <a:srgbClr val="00FFFF"/>
                </a:solidFill>
              </a:rPr>
              <a:t> [KM/H]</a:t>
            </a:r>
          </a:p>
        </p:txBody>
      </p:sp>
      <p:sp>
        <p:nvSpPr>
          <p:cNvPr id="37" name="CasellaDiTesto 36"/>
          <p:cNvSpPr txBox="1"/>
          <p:nvPr/>
        </p:nvSpPr>
        <p:spPr>
          <a:xfrm rot="16200000">
            <a:off x="-33950" y="1774009"/>
            <a:ext cx="655945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00FF"/>
                </a:solidFill>
              </a:rPr>
              <a:t>STEER</a:t>
            </a:r>
            <a:r>
              <a:rPr lang="en-GB" sz="1000" b="1" dirty="0">
                <a:solidFill>
                  <a:srgbClr val="FF00FF"/>
                </a:solidFill>
              </a:rPr>
              <a:t> [°]</a:t>
            </a:r>
          </a:p>
        </p:txBody>
      </p:sp>
      <p:sp>
        <p:nvSpPr>
          <p:cNvPr id="38" name="CasellaDiTesto 37"/>
          <p:cNvSpPr txBox="1"/>
          <p:nvPr/>
        </p:nvSpPr>
        <p:spPr>
          <a:xfrm rot="16200000">
            <a:off x="-367284" y="3783429"/>
            <a:ext cx="1188142" cy="40010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FF00"/>
                </a:solidFill>
              </a:rPr>
              <a:t>TIRE</a:t>
            </a:r>
          </a:p>
          <a:p>
            <a:pPr algn="ctr"/>
            <a:r>
              <a:rPr lang="en-GB" sz="1000" dirty="0">
                <a:solidFill>
                  <a:srgbClr val="FFFF00"/>
                </a:solidFill>
              </a:rPr>
              <a:t>TEMPERATURE</a:t>
            </a:r>
            <a:r>
              <a:rPr lang="en-GB" sz="1000" b="1" dirty="0">
                <a:solidFill>
                  <a:srgbClr val="FFFF00"/>
                </a:solidFill>
              </a:rPr>
              <a:t> [°C]</a:t>
            </a:r>
          </a:p>
        </p:txBody>
      </p:sp>
      <p:sp>
        <p:nvSpPr>
          <p:cNvPr id="39" name="CasellaDiTesto 38"/>
          <p:cNvSpPr txBox="1"/>
          <p:nvPr/>
        </p:nvSpPr>
        <p:spPr>
          <a:xfrm rot="16200000">
            <a:off x="-250356" y="2836358"/>
            <a:ext cx="1088756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</a:rPr>
              <a:t>ACC_X</a:t>
            </a:r>
            <a:r>
              <a:rPr lang="en-GB" sz="1000" b="1" dirty="0">
                <a:solidFill>
                  <a:srgbClr val="FFFF00"/>
                </a:solidFill>
              </a:rPr>
              <a:t> </a:t>
            </a:r>
            <a:r>
              <a:rPr lang="en-GB" sz="1000" dirty="0">
                <a:solidFill>
                  <a:srgbClr val="0000FF"/>
                </a:solidFill>
              </a:rPr>
              <a:t>ACC_Y</a:t>
            </a:r>
            <a:r>
              <a:rPr lang="en-GB" sz="1000" b="1" dirty="0">
                <a:solidFill>
                  <a:srgbClr val="FFFF00"/>
                </a:solidFill>
              </a:rPr>
              <a:t> </a:t>
            </a:r>
            <a:r>
              <a:rPr lang="en-GB" sz="1000" b="1" dirty="0">
                <a:solidFill>
                  <a:schemeClr val="bg1"/>
                </a:solidFill>
              </a:rPr>
              <a:t>[G]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r="30382"/>
          <a:stretch>
            <a:fillRect/>
          </a:stretch>
        </p:blipFill>
        <p:spPr bwMode="auto">
          <a:xfrm>
            <a:off x="432048" y="323980"/>
            <a:ext cx="5940152" cy="41919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60040" y="270170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300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0040" y="597338"/>
            <a:ext cx="381832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200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60040" y="948439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00FFFF"/>
                </a:solidFill>
              </a:rPr>
              <a:t>100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60040" y="1308479"/>
            <a:ext cx="44595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+200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60040" y="1566314"/>
            <a:ext cx="44595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+100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60040" y="1956551"/>
            <a:ext cx="420308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-100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60040" y="2214386"/>
            <a:ext cx="420308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00FF"/>
                </a:solidFill>
              </a:rPr>
              <a:t>-200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60039" y="3507855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160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60039" y="4269746"/>
            <a:ext cx="316112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80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60040" y="3888001"/>
            <a:ext cx="381836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120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95536" y="2541554"/>
            <a:ext cx="314510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+2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95537" y="3219823"/>
            <a:ext cx="288858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-2</a:t>
            </a:r>
          </a:p>
        </p:txBody>
      </p:sp>
      <p:pic>
        <p:nvPicPr>
          <p:cNvPr id="22530" name="Picture 2" descr="Risultati immagini per red lights formula 1"/>
          <p:cNvPicPr>
            <a:picLocks noChangeAspect="1" noChangeArrowheads="1"/>
          </p:cNvPicPr>
          <p:nvPr/>
        </p:nvPicPr>
        <p:blipFill>
          <a:blip r:embed="rId3" cstate="print"/>
          <a:srcRect l="11468" r="10549" b="14372"/>
          <a:stretch>
            <a:fillRect/>
          </a:stretch>
        </p:blipFill>
        <p:spPr bwMode="auto">
          <a:xfrm>
            <a:off x="6516217" y="987574"/>
            <a:ext cx="2448272" cy="1512168"/>
          </a:xfrm>
          <a:prstGeom prst="rect">
            <a:avLst/>
          </a:prstGeom>
          <a:noFill/>
        </p:spPr>
      </p:pic>
      <p:pic>
        <p:nvPicPr>
          <p:cNvPr id="22532" name="Picture 4" descr="Risultati immagini per formula 1 starting g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571751"/>
            <a:ext cx="2448000" cy="1379429"/>
          </a:xfrm>
          <a:prstGeom prst="rect">
            <a:avLst/>
          </a:prstGeom>
          <a:noFill/>
        </p:spPr>
      </p:pic>
      <p:sp>
        <p:nvSpPr>
          <p:cNvPr id="23" name="CasellaDiTesto 22"/>
          <p:cNvSpPr txBox="1"/>
          <p:nvPr/>
        </p:nvSpPr>
        <p:spPr>
          <a:xfrm>
            <a:off x="360039" y="4269746"/>
            <a:ext cx="316112" cy="2462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</a:rPr>
              <a:t>80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971600" y="62503"/>
            <a:ext cx="1136017" cy="27699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WARM-UP LAP</a:t>
            </a:r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50607"/>
              </a:clrFrom>
              <a:clrTo>
                <a:srgbClr val="050607">
                  <a:alpha val="0"/>
                </a:srgbClr>
              </a:clrTo>
            </a:clrChange>
          </a:blip>
          <a:srcRect l="28644" r="28391" b="33088"/>
          <a:stretch>
            <a:fillRect/>
          </a:stretch>
        </p:blipFill>
        <p:spPr bwMode="auto">
          <a:xfrm>
            <a:off x="101779" y="4613758"/>
            <a:ext cx="449551" cy="44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41" y="4648281"/>
            <a:ext cx="481416" cy="439708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99" y="4597775"/>
            <a:ext cx="495555" cy="493652"/>
          </a:xfrm>
          <a:prstGeom prst="rect">
            <a:avLst/>
          </a:prstGeom>
        </p:spPr>
      </p:pic>
      <p:cxnSp>
        <p:nvCxnSpPr>
          <p:cNvPr id="36" name="Connettore 1 35"/>
          <p:cNvCxnSpPr>
            <a:cxnSpLocks/>
          </p:cNvCxnSpPr>
          <p:nvPr/>
        </p:nvCxnSpPr>
        <p:spPr>
          <a:xfrm>
            <a:off x="658906" y="4868135"/>
            <a:ext cx="7361535" cy="0"/>
          </a:xfrm>
          <a:prstGeom prst="line">
            <a:avLst/>
          </a:prstGeom>
          <a:ln w="63500" cap="flat" cmpd="sng">
            <a:solidFill>
              <a:schemeClr val="bg1">
                <a:alpha val="2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 rot="16200000">
            <a:off x="-177419" y="693889"/>
            <a:ext cx="942883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00FFFF"/>
                </a:solidFill>
              </a:rPr>
              <a:t>SPEED</a:t>
            </a:r>
            <a:r>
              <a:rPr lang="en-GB" sz="1000" b="1" dirty="0">
                <a:solidFill>
                  <a:srgbClr val="00FFFF"/>
                </a:solidFill>
              </a:rPr>
              <a:t> [KM/H]</a:t>
            </a:r>
          </a:p>
        </p:txBody>
      </p:sp>
      <p:sp>
        <p:nvSpPr>
          <p:cNvPr id="38" name="CasellaDiTesto 37"/>
          <p:cNvSpPr txBox="1"/>
          <p:nvPr/>
        </p:nvSpPr>
        <p:spPr>
          <a:xfrm rot="16200000">
            <a:off x="-33950" y="1774009"/>
            <a:ext cx="655945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00FF"/>
                </a:solidFill>
              </a:rPr>
              <a:t>STEER</a:t>
            </a:r>
            <a:r>
              <a:rPr lang="en-GB" sz="1000" b="1" dirty="0">
                <a:solidFill>
                  <a:srgbClr val="FF00FF"/>
                </a:solidFill>
              </a:rPr>
              <a:t> [°]</a:t>
            </a:r>
          </a:p>
        </p:txBody>
      </p:sp>
      <p:sp>
        <p:nvSpPr>
          <p:cNvPr id="39" name="CasellaDiTesto 38"/>
          <p:cNvSpPr txBox="1"/>
          <p:nvPr/>
        </p:nvSpPr>
        <p:spPr>
          <a:xfrm rot="16200000">
            <a:off x="-367284" y="3783429"/>
            <a:ext cx="1188142" cy="40010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FF00"/>
                </a:solidFill>
              </a:rPr>
              <a:t>TIRE</a:t>
            </a:r>
          </a:p>
          <a:p>
            <a:pPr algn="ctr"/>
            <a:r>
              <a:rPr lang="en-GB" sz="1000" dirty="0">
                <a:solidFill>
                  <a:srgbClr val="FFFF00"/>
                </a:solidFill>
              </a:rPr>
              <a:t>TEMPERATURE</a:t>
            </a:r>
            <a:r>
              <a:rPr lang="en-GB" sz="1000" b="1" dirty="0">
                <a:solidFill>
                  <a:srgbClr val="FFFF00"/>
                </a:solidFill>
              </a:rPr>
              <a:t> [°C]</a:t>
            </a:r>
          </a:p>
        </p:txBody>
      </p:sp>
      <p:sp>
        <p:nvSpPr>
          <p:cNvPr id="40" name="CasellaDiTesto 39"/>
          <p:cNvSpPr txBox="1"/>
          <p:nvPr/>
        </p:nvSpPr>
        <p:spPr>
          <a:xfrm rot="16200000">
            <a:off x="-250356" y="2836358"/>
            <a:ext cx="1088756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</a:rPr>
              <a:t>ACC_X</a:t>
            </a:r>
            <a:r>
              <a:rPr lang="en-GB" sz="1000" b="1" dirty="0">
                <a:solidFill>
                  <a:srgbClr val="FFFF00"/>
                </a:solidFill>
              </a:rPr>
              <a:t> </a:t>
            </a:r>
            <a:r>
              <a:rPr lang="en-GB" sz="1000" dirty="0">
                <a:solidFill>
                  <a:srgbClr val="0000FF"/>
                </a:solidFill>
              </a:rPr>
              <a:t>ACC_Y</a:t>
            </a:r>
            <a:r>
              <a:rPr lang="en-GB" sz="1000" b="1" dirty="0">
                <a:solidFill>
                  <a:srgbClr val="FFFF00"/>
                </a:solidFill>
              </a:rPr>
              <a:t> </a:t>
            </a:r>
            <a:r>
              <a:rPr lang="en-GB" sz="1000" b="1" dirty="0">
                <a:solidFill>
                  <a:schemeClr val="bg1"/>
                </a:solidFill>
              </a:rPr>
              <a:t>[G]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7486</TotalTime>
  <Words>588</Words>
  <Application>Microsoft Office PowerPoint</Application>
  <PresentationFormat>Presentazione su schermo (16:9)</PresentationFormat>
  <Paragraphs>207</Paragraphs>
  <Slides>25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3" baseType="lpstr">
      <vt:lpstr>Arial</vt:lpstr>
      <vt:lpstr>Calibri</vt:lpstr>
      <vt:lpstr>Franklin Gothic Medium</vt:lpstr>
      <vt:lpstr>Franklin Gothic Medium Cond</vt:lpstr>
      <vt:lpstr>Lucida Console</vt:lpstr>
      <vt:lpstr>Roboto</vt:lpstr>
      <vt:lpstr>Roboto Cn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Flavio Farroni</dc:creator>
  <cp:lastModifiedBy>Flavio Farroni</cp:lastModifiedBy>
  <cp:revision>114</cp:revision>
  <dcterms:created xsi:type="dcterms:W3CDTF">2018-10-29T22:22:44Z</dcterms:created>
  <dcterms:modified xsi:type="dcterms:W3CDTF">2019-09-26T10:04:35Z</dcterms:modified>
</cp:coreProperties>
</file>